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4"/>
  </p:sldMasterIdLst>
  <p:notesMasterIdLst>
    <p:notesMasterId r:id="rId41"/>
  </p:notesMasterIdLst>
  <p:handoutMasterIdLst>
    <p:handoutMasterId r:id="rId42"/>
  </p:handoutMasterIdLst>
  <p:sldIdLst>
    <p:sldId id="274" r:id="rId5"/>
    <p:sldId id="257" r:id="rId6"/>
    <p:sldId id="326" r:id="rId7"/>
    <p:sldId id="259" r:id="rId8"/>
    <p:sldId id="260" r:id="rId9"/>
    <p:sldId id="280" r:id="rId10"/>
    <p:sldId id="329" r:id="rId11"/>
    <p:sldId id="261" r:id="rId12"/>
    <p:sldId id="327" r:id="rId13"/>
    <p:sldId id="262" r:id="rId14"/>
    <p:sldId id="328" r:id="rId15"/>
    <p:sldId id="307" r:id="rId16"/>
    <p:sldId id="316" r:id="rId17"/>
    <p:sldId id="312" r:id="rId18"/>
    <p:sldId id="313" r:id="rId19"/>
    <p:sldId id="320" r:id="rId20"/>
    <p:sldId id="263" r:id="rId21"/>
    <p:sldId id="319" r:id="rId22"/>
    <p:sldId id="264" r:id="rId23"/>
    <p:sldId id="265" r:id="rId24"/>
    <p:sldId id="266" r:id="rId25"/>
    <p:sldId id="267" r:id="rId26"/>
    <p:sldId id="268" r:id="rId27"/>
    <p:sldId id="270" r:id="rId28"/>
    <p:sldId id="285" r:id="rId29"/>
    <p:sldId id="311" r:id="rId30"/>
    <p:sldId id="299" r:id="rId31"/>
    <p:sldId id="324" r:id="rId32"/>
    <p:sldId id="325" r:id="rId33"/>
    <p:sldId id="300" r:id="rId34"/>
    <p:sldId id="273" r:id="rId35"/>
    <p:sldId id="275" r:id="rId36"/>
    <p:sldId id="330" r:id="rId37"/>
    <p:sldId id="331" r:id="rId38"/>
    <p:sldId id="306" r:id="rId39"/>
    <p:sldId id="332"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79" autoAdjust="0"/>
    <p:restoredTop sz="96374" autoAdjust="0"/>
  </p:normalViewPr>
  <p:slideViewPr>
    <p:cSldViewPr snapToGrid="0">
      <p:cViewPr varScale="1">
        <p:scale>
          <a:sx n="110" d="100"/>
          <a:sy n="110" d="100"/>
        </p:scale>
        <p:origin x="1434" y="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F1CF908-B9F8-4D75-9563-AB61F9135D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FDEC0F2-C9ED-4E40-9090-1AABA509E02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8B24071-69B2-40A7-B3EA-674584CE017F}" type="datetimeFigureOut">
              <a:rPr lang="en-US" smtClean="0"/>
              <a:t>8/3/2025</a:t>
            </a:fld>
            <a:endParaRPr lang="en-US" dirty="0"/>
          </a:p>
        </p:txBody>
      </p:sp>
      <p:sp>
        <p:nvSpPr>
          <p:cNvPr id="4" name="Footer Placeholder 3">
            <a:extLst>
              <a:ext uri="{FF2B5EF4-FFF2-40B4-BE49-F238E27FC236}">
                <a16:creationId xmlns:a16="http://schemas.microsoft.com/office/drawing/2014/main" id="{E2343BCB-1A9C-419E-A510-1B43D44FD11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D2ECDCF-FA4F-4A45-8FAD-9C923EE306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DA0F0C-BE24-43A8-A6ED-60EC67C28C43}" type="slidenum">
              <a:rPr lang="en-US" smtClean="0"/>
              <a:t>‹#›</a:t>
            </a:fld>
            <a:endParaRPr lang="en-US" dirty="0"/>
          </a:p>
        </p:txBody>
      </p:sp>
    </p:spTree>
    <p:extLst>
      <p:ext uri="{BB962C8B-B14F-4D97-AF65-F5344CB8AC3E}">
        <p14:creationId xmlns:p14="http://schemas.microsoft.com/office/powerpoint/2010/main" val="979089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16B909-20DD-493C-AC6E-6A09AF3AE40E}" type="datetimeFigureOut">
              <a:rPr lang="en-US" smtClean="0"/>
              <a:t>8/3/2025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BA3186-490C-4963-9CE5-58096C2F0BE5}" type="slidenum">
              <a:rPr lang="en-US" smtClean="0"/>
              <a:t>‹#›</a:t>
            </a:fld>
            <a:endParaRPr lang="en-US" dirty="0"/>
          </a:p>
        </p:txBody>
      </p:sp>
    </p:spTree>
    <p:extLst>
      <p:ext uri="{BB962C8B-B14F-4D97-AF65-F5344CB8AC3E}">
        <p14:creationId xmlns:p14="http://schemas.microsoft.com/office/powerpoint/2010/main" val="97206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BA3186-490C-4963-9CE5-58096C2F0BE5}" type="slidenum">
              <a:rPr lang="en-US" smtClean="0"/>
              <a:t>1</a:t>
            </a:fld>
            <a:endParaRPr lang="en-US" dirty="0"/>
          </a:p>
        </p:txBody>
      </p:sp>
    </p:spTree>
    <p:extLst>
      <p:ext uri="{BB962C8B-B14F-4D97-AF65-F5344CB8AC3E}">
        <p14:creationId xmlns:p14="http://schemas.microsoft.com/office/powerpoint/2010/main" val="3983299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BA3186-490C-4963-9CE5-58096C2F0BE5}" type="slidenum">
              <a:rPr lang="en-US" smtClean="0"/>
              <a:t>5</a:t>
            </a:fld>
            <a:endParaRPr lang="en-US" dirty="0"/>
          </a:p>
        </p:txBody>
      </p:sp>
    </p:spTree>
    <p:extLst>
      <p:ext uri="{BB962C8B-B14F-4D97-AF65-F5344CB8AC3E}">
        <p14:creationId xmlns:p14="http://schemas.microsoft.com/office/powerpoint/2010/main" val="6263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BA3186-490C-4963-9CE5-58096C2F0BE5}" type="slidenum">
              <a:rPr lang="en-US" smtClean="0"/>
              <a:t>16</a:t>
            </a:fld>
            <a:endParaRPr lang="en-US" dirty="0"/>
          </a:p>
        </p:txBody>
      </p:sp>
    </p:spTree>
    <p:extLst>
      <p:ext uri="{BB962C8B-B14F-4D97-AF65-F5344CB8AC3E}">
        <p14:creationId xmlns:p14="http://schemas.microsoft.com/office/powerpoint/2010/main" val="3667202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BA3186-490C-4963-9CE5-58096C2F0BE5}" type="slidenum">
              <a:rPr lang="en-US" smtClean="0"/>
              <a:t>18</a:t>
            </a:fld>
            <a:endParaRPr lang="en-US" dirty="0"/>
          </a:p>
        </p:txBody>
      </p:sp>
    </p:spTree>
    <p:extLst>
      <p:ext uri="{BB962C8B-B14F-4D97-AF65-F5344CB8AC3E}">
        <p14:creationId xmlns:p14="http://schemas.microsoft.com/office/powerpoint/2010/main" val="414007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BA3186-490C-4963-9CE5-58096C2F0BE5}" type="slidenum">
              <a:rPr lang="en-US" smtClean="0"/>
              <a:t>22</a:t>
            </a:fld>
            <a:endParaRPr lang="en-US" dirty="0"/>
          </a:p>
        </p:txBody>
      </p:sp>
    </p:spTree>
    <p:extLst>
      <p:ext uri="{BB962C8B-B14F-4D97-AF65-F5344CB8AC3E}">
        <p14:creationId xmlns:p14="http://schemas.microsoft.com/office/powerpoint/2010/main" val="1923949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BA3186-490C-4963-9CE5-58096C2F0BE5}" type="slidenum">
              <a:rPr lang="en-US" smtClean="0"/>
              <a:t>33</a:t>
            </a:fld>
            <a:endParaRPr lang="en-US" dirty="0"/>
          </a:p>
        </p:txBody>
      </p:sp>
    </p:spTree>
    <p:extLst>
      <p:ext uri="{BB962C8B-B14F-4D97-AF65-F5344CB8AC3E}">
        <p14:creationId xmlns:p14="http://schemas.microsoft.com/office/powerpoint/2010/main" val="1227746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BA3186-490C-4963-9CE5-58096C2F0BE5}" type="slidenum">
              <a:rPr lang="en-US" smtClean="0"/>
              <a:t>34</a:t>
            </a:fld>
            <a:endParaRPr lang="en-US" dirty="0"/>
          </a:p>
        </p:txBody>
      </p:sp>
    </p:spTree>
    <p:extLst>
      <p:ext uri="{BB962C8B-B14F-4D97-AF65-F5344CB8AC3E}">
        <p14:creationId xmlns:p14="http://schemas.microsoft.com/office/powerpoint/2010/main" val="2061521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BA3186-490C-4963-9CE5-58096C2F0BE5}" type="slidenum">
              <a:rPr lang="en-US" smtClean="0"/>
              <a:t>35</a:t>
            </a:fld>
            <a:endParaRPr lang="en-US" dirty="0"/>
          </a:p>
        </p:txBody>
      </p:sp>
    </p:spTree>
    <p:extLst>
      <p:ext uri="{BB962C8B-B14F-4D97-AF65-F5344CB8AC3E}">
        <p14:creationId xmlns:p14="http://schemas.microsoft.com/office/powerpoint/2010/main" val="3389997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2.wmf"/><Relationship Id="rId4" Type="http://schemas.openxmlformats.org/officeDocument/2006/relationships/oleObject" Target="../embeddings/oleObject1.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336BC287-454B-42B9-8A51-DCAD20B4491A}" type="datetime1">
              <a:rPr lang="en-US" smtClean="0"/>
              <a:t>8/3/2025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3696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93D0BB-D55F-465B-AEEE-54B27A4EBAFE}" type="datetime1">
              <a:rPr lang="en-US" smtClean="0"/>
              <a:t>8/3/2025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6349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4FAD90-AB4B-44A5-80C0-C17FFA776A5B}" type="datetime1">
              <a:rPr lang="en-US" smtClean="0"/>
              <a:t>8/3/2025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8028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dirty="0"/>
          </a:p>
        </p:txBody>
      </p:sp>
      <p:pic>
        <p:nvPicPr>
          <p:cNvPr id="7" name="Picture 6"/>
          <p:cNvPicPr>
            <a:picLocks noChangeAspect="1"/>
          </p:cNvPicPr>
          <p:nvPr userDrawn="1"/>
        </p:nvPicPr>
        <p:blipFill>
          <a:blip r:embed="rId2">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0" y="0"/>
            <a:ext cx="9144000" cy="478869"/>
          </a:xfrm>
          <a:prstGeom prst="rect">
            <a:avLst/>
          </a:prstGeom>
        </p:spPr>
      </p:pic>
      <p:graphicFrame>
        <p:nvGraphicFramePr>
          <p:cNvPr id="9" name="Object 8"/>
          <p:cNvGraphicFramePr>
            <a:graphicFrameLocks noChangeAspect="1"/>
          </p:cNvGraphicFramePr>
          <p:nvPr userDrawn="1">
            <p:extLst>
              <p:ext uri="{D42A27DB-BD31-4B8C-83A1-F6EECF244321}">
                <p14:modId xmlns:p14="http://schemas.microsoft.com/office/powerpoint/2010/main" val="3282214183"/>
              </p:ext>
            </p:extLst>
          </p:nvPr>
        </p:nvGraphicFramePr>
        <p:xfrm>
          <a:off x="0" y="6648450"/>
          <a:ext cx="9144000" cy="247650"/>
        </p:xfrm>
        <a:graphic>
          <a:graphicData uri="http://schemas.openxmlformats.org/presentationml/2006/ole">
            <mc:AlternateContent xmlns:mc="http://schemas.openxmlformats.org/markup-compatibility/2006">
              <mc:Choice xmlns:v="urn:schemas-microsoft-com:vml" Requires="v">
                <p:oleObj name="Image" r:id="rId4" imgW="3038760" imgH="188640" progId="Photoshop.Image.13">
                  <p:embed/>
                </p:oleObj>
              </mc:Choice>
              <mc:Fallback>
                <p:oleObj name="Image" r:id="rId4" imgW="3038760" imgH="188640" progId="Photoshop.Image.13">
                  <p:embed/>
                  <p:pic>
                    <p:nvPicPr>
                      <p:cNvPr id="9" name="Object 8"/>
                      <p:cNvPicPr/>
                      <p:nvPr/>
                    </p:nvPicPr>
                    <p:blipFill>
                      <a:blip r:embed="rId5">
                        <a:lum contrast="20000"/>
                      </a:blip>
                      <a:stretch>
                        <a:fillRect/>
                      </a:stretch>
                    </p:blipFill>
                    <p:spPr>
                      <a:xfrm>
                        <a:off x="0" y="6648450"/>
                        <a:ext cx="9144000" cy="247650"/>
                      </a:xfrm>
                      <a:prstGeom prst="rect">
                        <a:avLst/>
                      </a:prstGeom>
                    </p:spPr>
                  </p:pic>
                </p:oleObj>
              </mc:Fallback>
            </mc:AlternateContent>
          </a:graphicData>
        </a:graphic>
      </p:graphicFrame>
      <p:sp>
        <p:nvSpPr>
          <p:cNvPr id="6" name="Slide Number Placeholder 5"/>
          <p:cNvSpPr>
            <a:spLocks noGrp="1"/>
          </p:cNvSpPr>
          <p:nvPr>
            <p:ph type="sldNum" sz="quarter" idx="12"/>
          </p:nvPr>
        </p:nvSpPr>
        <p:spPr>
          <a:xfrm>
            <a:off x="6819900" y="6589712"/>
            <a:ext cx="2057400" cy="365125"/>
          </a:xfrm>
        </p:spPr>
        <p:txBody>
          <a:bodyPr/>
          <a:lstStyle>
            <a:lvl1pPr>
              <a:defRPr sz="1000">
                <a:solidFill>
                  <a:schemeClr val="bg1"/>
                </a:solidFill>
              </a:defRPr>
            </a:lvl1pPr>
          </a:lstStyle>
          <a:p>
            <a:fld id="{5D84065D-F351-4B03-BD91-D8A6B8D4B362}" type="slidenum">
              <a:rPr lang="en-US" smtClean="0"/>
              <a:pPr/>
              <a:t>‹#›</a:t>
            </a:fld>
            <a:endParaRPr lang="en-US" dirty="0"/>
          </a:p>
        </p:txBody>
      </p:sp>
      <p:sp>
        <p:nvSpPr>
          <p:cNvPr id="4" name="Date Placeholder 3"/>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1460476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D48D6C-404D-4BE3-9C0E-42A0E63DBD18}" type="datetime1">
              <a:rPr lang="en-US" smtClean="0"/>
              <a:t>8/3/2025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353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DFEBF8-4BE2-4646-AC1E-B9D97F6F52C4}" type="datetime1">
              <a:rPr lang="en-US" smtClean="0"/>
              <a:t>8/3/2025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393852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A4D3D5-CA49-46FB-88B0-B10B9B3AC0A7}" type="datetime1">
              <a:rPr lang="en-US" smtClean="0"/>
              <a:t>8/3/2025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5005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D187F1-C22F-4687-9FEA-56ADEED7DB70}" type="datetime1">
              <a:rPr lang="en-US" smtClean="0"/>
              <a:t>8/3/2025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9616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258F92-73DF-43F3-85C8-A4D165C722CE}" type="datetime1">
              <a:rPr lang="en-US" smtClean="0"/>
              <a:t>8/3/2025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6622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1A1C185-C6CF-41E1-9E6A-5AAA14A4A423}" type="datetime1">
              <a:rPr lang="en-US" smtClean="0"/>
              <a:t>8/3/2025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8546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8436EB2-00CD-49FE-B238-80565262EDE0}" type="datetime1">
              <a:rPr lang="en-US" smtClean="0"/>
              <a:t>8/3/2025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629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100000">
              <a:srgbClr val="F2F2F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6260A40-158D-48AC-89D5-D6D17F7DB1DD}" type="datetime1">
              <a:rPr lang="en-US" smtClean="0"/>
              <a:t>8/3/2025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Date Placeholder 3">
            <a:extLst>
              <a:ext uri="{FF2B5EF4-FFF2-40B4-BE49-F238E27FC236}">
                <a16:creationId xmlns:a16="http://schemas.microsoft.com/office/drawing/2014/main" id="{D387954D-65EF-2790-BD64-F7D5FCEB4E8C}"/>
              </a:ext>
            </a:extLst>
          </p:cNvPr>
          <p:cNvSpPr txBox="1">
            <a:spLocks/>
          </p:cNvSpPr>
          <p:nvPr userDrawn="1"/>
        </p:nvSpPr>
        <p:spPr>
          <a:xfrm>
            <a:off x="230281" y="47627"/>
            <a:ext cx="3421343" cy="365125"/>
          </a:xfrm>
          <a:prstGeom prst="rect">
            <a:avLst/>
          </a:prstGeom>
        </p:spPr>
        <p:txBody>
          <a:bodyPr/>
          <a:lstStyle>
            <a:defPPr>
              <a:defRPr lang="en-US"/>
            </a:defPPr>
            <a:lvl1pPr marL="0" algn="l" defTabSz="457200" rtl="0" eaLnBrk="1" latinLnBrk="0" hangingPunct="1">
              <a:defRPr sz="1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KHOA KINH DOANH QUỐC TẾ - MARKETING</a:t>
            </a:r>
            <a:endParaRPr lang="en-US" dirty="0"/>
          </a:p>
        </p:txBody>
      </p:sp>
    </p:spTree>
    <p:extLst>
      <p:ext uri="{BB962C8B-B14F-4D97-AF65-F5344CB8AC3E}">
        <p14:creationId xmlns:p14="http://schemas.microsoft.com/office/powerpoint/2010/main" val="25130569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kqm.ueh.edu.vn/wp-content/uploads/2025/08/Huong-dan-thuc-tap-tot-nghiep-2024.10.25-compressed.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vieclam.ueh.edu.vn/" TargetMode="External"/><Relationship Id="rId2" Type="http://schemas.openxmlformats.org/officeDocument/2006/relationships/hyperlink" Target="https://internship.ueh.edu.vn/" TargetMode="External"/><Relationship Id="rId1" Type="http://schemas.openxmlformats.org/officeDocument/2006/relationships/slideLayout" Target="../slideLayouts/slideLayout2.xml"/><Relationship Id="rId6" Type="http://schemas.openxmlformats.org/officeDocument/2006/relationships/hyperlink" Target="https://hotro.ueh.edu.vn/" TargetMode="External"/><Relationship Id="rId5" Type="http://schemas.openxmlformats.org/officeDocument/2006/relationships/hyperlink" Target="https://student.ueh.edu.vn/" TargetMode="External"/><Relationship Id="rId4" Type="http://schemas.openxmlformats.org/officeDocument/2006/relationships/hyperlink" Target="https://daotao.ueh.edu.v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728" y="2181251"/>
            <a:ext cx="7886700" cy="2014968"/>
          </a:xfrm>
        </p:spPr>
        <p:txBody>
          <a:bodyPr>
            <a:noAutofit/>
          </a:bodyPr>
          <a:lstStyle/>
          <a:p>
            <a:pPr marL="0" marR="0" algn="ctr">
              <a:lnSpc>
                <a:spcPct val="150000"/>
              </a:lnSpc>
              <a:spcBef>
                <a:spcPts val="1200"/>
              </a:spcBef>
              <a:spcAft>
                <a:spcPts val="600"/>
              </a:spcAft>
            </a:pPr>
            <a:r>
              <a:rPr lang="en-US" sz="3600" b="0" kern="1600" cap="all" dirty="0" err="1">
                <a:solidFill>
                  <a:srgbClr val="0070C0"/>
                </a:solidFill>
                <a:effectLst/>
                <a:latin typeface="Times New Roman" panose="02020603050405020304" pitchFamily="18" charset="0"/>
                <a:ea typeface="Batang" panose="02030600000101010101" pitchFamily="18" charset="-127"/>
                <a:cs typeface="Arial" panose="020B0604020202020204" pitchFamily="34" charset="0"/>
              </a:rPr>
              <a:t>Hướng</a:t>
            </a:r>
            <a:r>
              <a:rPr lang="en-US" sz="3600" b="0" kern="1600" cap="all" dirty="0">
                <a:solidFill>
                  <a:srgbClr val="0070C0"/>
                </a:solidFill>
                <a:effectLst/>
                <a:latin typeface="Times New Roman" panose="02020603050405020304" pitchFamily="18" charset="0"/>
                <a:ea typeface="Batang" panose="02030600000101010101" pitchFamily="18" charset="-127"/>
                <a:cs typeface="Arial" panose="020B0604020202020204" pitchFamily="34" charset="0"/>
              </a:rPr>
              <a:t> </a:t>
            </a:r>
            <a:r>
              <a:rPr lang="en-US" sz="3600" b="0" kern="1600" cap="all" dirty="0" err="1">
                <a:solidFill>
                  <a:srgbClr val="0070C0"/>
                </a:solidFill>
                <a:effectLst/>
                <a:latin typeface="Times New Roman" panose="02020603050405020304" pitchFamily="18" charset="0"/>
                <a:ea typeface="Batang" panose="02030600000101010101" pitchFamily="18" charset="-127"/>
                <a:cs typeface="Arial" panose="020B0604020202020204" pitchFamily="34" charset="0"/>
              </a:rPr>
              <a:t>dẫn</a:t>
            </a:r>
            <a:r>
              <a:rPr lang="en-US" sz="3600" b="0" kern="1600" cap="all" dirty="0">
                <a:solidFill>
                  <a:srgbClr val="0070C0"/>
                </a:solidFill>
                <a:effectLst/>
                <a:latin typeface="Times New Roman" panose="02020603050405020304" pitchFamily="18" charset="0"/>
                <a:ea typeface="Batang" panose="02030600000101010101" pitchFamily="18" charset="-127"/>
                <a:cs typeface="Arial" panose="020B0604020202020204" pitchFamily="34" charset="0"/>
              </a:rPr>
              <a:t> </a:t>
            </a:r>
            <a:r>
              <a:rPr lang="en-US" sz="3600" b="0" kern="1600" cap="all" err="1">
                <a:solidFill>
                  <a:srgbClr val="0070C0"/>
                </a:solidFill>
                <a:effectLst/>
                <a:latin typeface="Times New Roman" panose="02020603050405020304" pitchFamily="18" charset="0"/>
                <a:ea typeface="Batang" panose="02030600000101010101" pitchFamily="18" charset="-127"/>
                <a:cs typeface="Arial" panose="020B0604020202020204" pitchFamily="34" charset="0"/>
              </a:rPr>
              <a:t>thực</a:t>
            </a:r>
            <a:r>
              <a:rPr lang="en-US" sz="3600" b="0" kern="1600" cap="all">
                <a:solidFill>
                  <a:srgbClr val="0070C0"/>
                </a:solidFill>
                <a:effectLst/>
                <a:latin typeface="Times New Roman" panose="02020603050405020304" pitchFamily="18" charset="0"/>
                <a:ea typeface="Batang" panose="02030600000101010101" pitchFamily="18" charset="-127"/>
                <a:cs typeface="Arial" panose="020B0604020202020204" pitchFamily="34" charset="0"/>
              </a:rPr>
              <a:t> hiện</a:t>
            </a:r>
            <a:br>
              <a:rPr lang="en-US" sz="3600" b="0" kern="1600" cap="all">
                <a:solidFill>
                  <a:srgbClr val="0070C0"/>
                </a:solidFill>
                <a:effectLst/>
                <a:latin typeface="Times New Roman" panose="02020603050405020304" pitchFamily="18" charset="0"/>
                <a:ea typeface="Batang" panose="02030600000101010101" pitchFamily="18" charset="-127"/>
                <a:cs typeface="Arial" panose="020B0604020202020204" pitchFamily="34" charset="0"/>
              </a:rPr>
            </a:br>
            <a:r>
              <a:rPr lang="en-US" sz="3600" b="0" kern="1600" cap="all">
                <a:solidFill>
                  <a:srgbClr val="FF0000"/>
                </a:solidFill>
                <a:effectLst/>
                <a:latin typeface="Times New Roman" panose="02020603050405020304" pitchFamily="18" charset="0"/>
                <a:ea typeface="Batang" panose="02030600000101010101" pitchFamily="18" charset="-127"/>
                <a:cs typeface="Arial" panose="020B0604020202020204" pitchFamily="34" charset="0"/>
              </a:rPr>
              <a:t>Khóa </a:t>
            </a:r>
            <a:r>
              <a:rPr lang="en-US" sz="3600" b="0" kern="1600" cap="all" dirty="0" err="1">
                <a:solidFill>
                  <a:srgbClr val="FF0000"/>
                </a:solidFill>
                <a:effectLst/>
                <a:latin typeface="Times New Roman" panose="02020603050405020304" pitchFamily="18" charset="0"/>
                <a:ea typeface="Batang" panose="02030600000101010101" pitchFamily="18" charset="-127"/>
                <a:cs typeface="Arial" panose="020B0604020202020204" pitchFamily="34" charset="0"/>
              </a:rPr>
              <a:t>luận</a:t>
            </a:r>
            <a:r>
              <a:rPr lang="en-US" sz="3600" b="0" kern="1600" cap="all" dirty="0">
                <a:solidFill>
                  <a:srgbClr val="FF0000"/>
                </a:solidFill>
                <a:effectLst/>
                <a:latin typeface="Times New Roman" panose="02020603050405020304" pitchFamily="18" charset="0"/>
                <a:ea typeface="Batang" panose="02030600000101010101" pitchFamily="18" charset="-127"/>
                <a:cs typeface="Arial" panose="020B0604020202020204" pitchFamily="34" charset="0"/>
              </a:rPr>
              <a:t> </a:t>
            </a:r>
            <a:r>
              <a:rPr lang="en-US" sz="3600" b="0" kern="1600" cap="all" dirty="0" err="1">
                <a:solidFill>
                  <a:srgbClr val="FF0000"/>
                </a:solidFill>
                <a:effectLst/>
                <a:latin typeface="Times New Roman" panose="02020603050405020304" pitchFamily="18" charset="0"/>
                <a:ea typeface="Batang" panose="02030600000101010101" pitchFamily="18" charset="-127"/>
                <a:cs typeface="Arial" panose="020B0604020202020204" pitchFamily="34" charset="0"/>
              </a:rPr>
              <a:t>tốt</a:t>
            </a:r>
            <a:r>
              <a:rPr lang="en-US" sz="3600" b="0" kern="1600" cap="all" dirty="0">
                <a:solidFill>
                  <a:srgbClr val="FF0000"/>
                </a:solidFill>
                <a:effectLst/>
                <a:latin typeface="Times New Roman" panose="02020603050405020304" pitchFamily="18" charset="0"/>
                <a:ea typeface="Batang" panose="02030600000101010101" pitchFamily="18" charset="-127"/>
                <a:cs typeface="Arial" panose="020B0604020202020204" pitchFamily="34" charset="0"/>
              </a:rPr>
              <a:t> </a:t>
            </a:r>
            <a:r>
              <a:rPr lang="en-US" sz="3600" b="0" kern="1600" cap="all" dirty="0" err="1">
                <a:solidFill>
                  <a:srgbClr val="FF0000"/>
                </a:solidFill>
                <a:effectLst/>
                <a:latin typeface="Times New Roman" panose="02020603050405020304" pitchFamily="18" charset="0"/>
                <a:ea typeface="Batang" panose="02030600000101010101" pitchFamily="18" charset="-127"/>
                <a:cs typeface="Arial" panose="020B0604020202020204" pitchFamily="34" charset="0"/>
              </a:rPr>
              <a:t>nghiệp</a:t>
            </a:r>
            <a:endParaRPr lang="en-US" sz="3600" b="1" kern="1600" cap="all" dirty="0">
              <a:effectLst/>
              <a:latin typeface="Verdana" panose="020B0604030504040204" pitchFamily="34" charset="0"/>
              <a:ea typeface="Batang" panose="02030600000101010101" pitchFamily="18" charset="-127"/>
              <a:cs typeface="Arial" panose="020B0604020202020204" pitchFamily="34" charset="0"/>
            </a:endParaRPr>
          </a:p>
        </p:txBody>
      </p:sp>
      <p:sp>
        <p:nvSpPr>
          <p:cNvPr id="4" name="Slide Number Placeholder 3"/>
          <p:cNvSpPr>
            <a:spLocks noGrp="1"/>
          </p:cNvSpPr>
          <p:nvPr>
            <p:ph type="sldNum" sz="quarter" idx="12"/>
          </p:nvPr>
        </p:nvSpPr>
        <p:spPr/>
        <p:txBody>
          <a:bodyPr/>
          <a:lstStyle/>
          <a:p>
            <a:fld id="{5D84065D-F351-4B03-BD91-D8A6B8D4B362}" type="slidenum">
              <a:rPr lang="en-US" smtClean="0"/>
              <a:pPr/>
              <a:t>1</a:t>
            </a:fld>
            <a:endParaRPr lang="en-US" dirty="0"/>
          </a:p>
        </p:txBody>
      </p:sp>
      <p:sp>
        <p:nvSpPr>
          <p:cNvPr id="5" name="Rectangle 4">
            <a:extLst>
              <a:ext uri="{FF2B5EF4-FFF2-40B4-BE49-F238E27FC236}">
                <a16:creationId xmlns:a16="http://schemas.microsoft.com/office/drawing/2014/main" id="{38FAF8C0-C4C4-442E-B3F6-2E6B8A140CC1}"/>
              </a:ext>
            </a:extLst>
          </p:cNvPr>
          <p:cNvSpPr/>
          <p:nvPr/>
        </p:nvSpPr>
        <p:spPr>
          <a:xfrm>
            <a:off x="3975522" y="6209313"/>
            <a:ext cx="1063112" cy="400110"/>
          </a:xfrm>
          <a:prstGeom prst="rect">
            <a:avLst/>
          </a:prstGeom>
        </p:spPr>
        <p:txBody>
          <a:bodyPr wrap="none">
            <a:spAutoFit/>
          </a:bodyPr>
          <a:lstStyle/>
          <a:p>
            <a:pPr algn="r"/>
            <a:r>
              <a:rPr lang="en-US" sz="2000"/>
              <a:t>07/2025</a:t>
            </a:r>
            <a:endParaRPr lang="en-US" sz="2000" dirty="0"/>
          </a:p>
        </p:txBody>
      </p:sp>
      <p:sp>
        <p:nvSpPr>
          <p:cNvPr id="8" name="Date Placeholder 3">
            <a:extLst>
              <a:ext uri="{FF2B5EF4-FFF2-40B4-BE49-F238E27FC236}">
                <a16:creationId xmlns:a16="http://schemas.microsoft.com/office/drawing/2014/main" id="{22F1300B-90AE-6361-5DF4-E0DC51C583AA}"/>
              </a:ext>
            </a:extLst>
          </p:cNvPr>
          <p:cNvSpPr>
            <a:spLocks noGrp="1"/>
          </p:cNvSpPr>
          <p:nvPr>
            <p:ph type="dt" sz="half" idx="10"/>
          </p:nvPr>
        </p:nvSpPr>
        <p:spPr>
          <a:xfrm>
            <a:off x="1726817" y="950496"/>
            <a:ext cx="5928359" cy="365125"/>
          </a:xfrm>
        </p:spPr>
        <p:txBody>
          <a:bodyPr/>
          <a:lstStyle>
            <a:lvl1pPr>
              <a:defRPr sz="1400">
                <a:solidFill>
                  <a:schemeClr val="bg1"/>
                </a:solidFill>
              </a:defRPr>
            </a:lvl1pPr>
          </a:lstStyle>
          <a:p>
            <a:r>
              <a:rPr lang="en-US" sz="2400" dirty="0">
                <a:ln w="0"/>
                <a:solidFill>
                  <a:schemeClr val="tx1"/>
                </a:solidFill>
                <a:effectLst>
                  <a:outerShdw blurRad="38100" dist="19050" dir="2700000" algn="tl" rotWithShape="0">
                    <a:schemeClr val="dk1">
                      <a:alpha val="40000"/>
                    </a:schemeClr>
                  </a:outerShdw>
                </a:effectLst>
              </a:rPr>
              <a:t>KHOA KINH DOANH QUỐC TẾ - MARKETING</a:t>
            </a:r>
          </a:p>
        </p:txBody>
      </p:sp>
    </p:spTree>
    <p:extLst>
      <p:ext uri="{BB962C8B-B14F-4D97-AF65-F5344CB8AC3E}">
        <p14:creationId xmlns:p14="http://schemas.microsoft.com/office/powerpoint/2010/main" val="899481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accent6">
                    <a:lumMod val="75000"/>
                  </a:schemeClr>
                </a:solidFill>
              </a:rPr>
              <a:t>CHỌN NƠI </a:t>
            </a:r>
            <a:r>
              <a:rPr lang="en-US" b="1">
                <a:solidFill>
                  <a:schemeClr val="accent6">
                    <a:lumMod val="75000"/>
                  </a:schemeClr>
                </a:solidFill>
              </a:rPr>
              <a:t>THỰC TẬP</a:t>
            </a:r>
            <a:endParaRPr lang="en-US" dirty="0">
              <a:solidFill>
                <a:schemeClr val="accent6">
                  <a:lumMod val="75000"/>
                </a:schemeClr>
              </a:solidFill>
            </a:endParaRPr>
          </a:p>
        </p:txBody>
      </p:sp>
      <p:sp>
        <p:nvSpPr>
          <p:cNvPr id="3" name="Content Placeholder 2"/>
          <p:cNvSpPr>
            <a:spLocks noGrp="1"/>
          </p:cNvSpPr>
          <p:nvPr>
            <p:ph idx="1"/>
          </p:nvPr>
        </p:nvSpPr>
        <p:spPr>
          <a:xfrm>
            <a:off x="628650" y="1427967"/>
            <a:ext cx="7886700" cy="4748996"/>
          </a:xfrm>
        </p:spPr>
        <p:txBody>
          <a:bodyPr>
            <a:normAutofit/>
          </a:bodyPr>
          <a:lstStyle/>
          <a:p>
            <a:pPr marL="0" marR="0" indent="0">
              <a:lnSpc>
                <a:spcPct val="150000"/>
              </a:lnSpc>
              <a:spcBef>
                <a:spcPts val="0"/>
              </a:spcBef>
              <a:spcAft>
                <a:spcPts val="0"/>
              </a:spcAft>
              <a:buNone/>
            </a:pPr>
            <a:r>
              <a:rPr lang="en-US" sz="1400" b="1" dirty="0">
                <a:effectLst/>
                <a:latin typeface="Times New Roman" panose="02020603050405020304" pitchFamily="18" charset="0"/>
                <a:ea typeface="Batang" panose="02030600000101010101" pitchFamily="18" charset="-127"/>
              </a:rPr>
              <a:t>1. </a:t>
            </a:r>
            <a:r>
              <a:rPr lang="vi-VN" sz="1400" b="1" dirty="0">
                <a:effectLst/>
                <a:latin typeface="Times New Roman" panose="02020603050405020304" pitchFamily="18" charset="0"/>
                <a:ea typeface="Batang" panose="02030600000101010101" pitchFamily="18" charset="-127"/>
              </a:rPr>
              <a:t>Sinh viên thực tập tại các doanh nghiệp hoặc tổ chức tọa lạc trên địa bàn TP Hồ Chí Minh</a:t>
            </a:r>
            <a:r>
              <a:rPr lang="en-US" sz="1400" b="1" dirty="0">
                <a:effectLst/>
                <a:latin typeface="Times New Roman" panose="02020603050405020304" pitchFamily="18" charset="0"/>
                <a:ea typeface="Batang" panose="02030600000101010101" pitchFamily="18" charset="-127"/>
              </a:rPr>
              <a:t>, bao </a:t>
            </a:r>
            <a:r>
              <a:rPr lang="en-US" sz="1400" b="1" dirty="0" err="1">
                <a:effectLst/>
                <a:latin typeface="Times New Roman" panose="02020603050405020304" pitchFamily="18" charset="0"/>
                <a:ea typeface="Batang" panose="02030600000101010101" pitchFamily="18" charset="-127"/>
              </a:rPr>
              <a:t>gồm</a:t>
            </a:r>
            <a:r>
              <a:rPr lang="en-US" sz="1400" b="1" dirty="0">
                <a:effectLst/>
                <a:latin typeface="Times New Roman" panose="02020603050405020304" pitchFamily="18" charset="0"/>
                <a:ea typeface="Batang" panose="02030600000101010101" pitchFamily="18" charset="-127"/>
              </a:rPr>
              <a:t> Bình Dương (</a:t>
            </a:r>
            <a:r>
              <a:rPr lang="en-US" sz="1400" b="1" dirty="0" err="1">
                <a:effectLst/>
                <a:latin typeface="Times New Roman" panose="02020603050405020304" pitchFamily="18" charset="0"/>
                <a:ea typeface="Batang" panose="02030600000101010101" pitchFamily="18" charset="-127"/>
              </a:rPr>
              <a:t>cũ</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và</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Bà</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Rịa-Vũng</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Tàu</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cũ</a:t>
            </a:r>
            <a:r>
              <a:rPr lang="en-US" sz="1400" b="1" dirty="0">
                <a:effectLst/>
                <a:latin typeface="Times New Roman" panose="02020603050405020304" pitchFamily="18" charset="0"/>
                <a:ea typeface="Batang" panose="02030600000101010101" pitchFamily="18" charset="-127"/>
              </a:rPr>
              <a:t>)</a:t>
            </a:r>
            <a:r>
              <a:rPr lang="vi-VN" sz="1400" dirty="0">
                <a:effectLst/>
                <a:latin typeface="Times New Roman" panose="02020603050405020304" pitchFamily="18" charset="0"/>
                <a:ea typeface="Batang" panose="02030600000101010101" pitchFamily="18" charset="-127"/>
              </a:rPr>
              <a:t>. </a:t>
            </a:r>
            <a:endParaRPr lang="en-US" sz="1400" dirty="0">
              <a:effectLst/>
              <a:latin typeface="Times New Roman" panose="02020603050405020304" pitchFamily="18" charset="0"/>
              <a:ea typeface="Batang" panose="02030600000101010101" pitchFamily="18" charset="-127"/>
            </a:endParaRPr>
          </a:p>
          <a:p>
            <a:pPr marL="342900" lvl="1" indent="0">
              <a:lnSpc>
                <a:spcPct val="150000"/>
              </a:lnSpc>
              <a:spcBef>
                <a:spcPts val="0"/>
              </a:spcBef>
              <a:buNone/>
            </a:pPr>
            <a:r>
              <a:rPr lang="vi-VN" sz="1100" dirty="0">
                <a:effectLst/>
                <a:latin typeface="Times New Roman" panose="02020603050405020304" pitchFamily="18" charset="0"/>
                <a:ea typeface="Batang" panose="02030600000101010101" pitchFamily="18" charset="-127"/>
              </a:rPr>
              <a:t>Nguyên nhân chính là do TP Hồ Chí Minh</a:t>
            </a:r>
            <a:r>
              <a:rPr lang="en-US" sz="1100" dirty="0">
                <a:effectLst/>
                <a:latin typeface="Times New Roman" panose="02020603050405020304" pitchFamily="18" charset="0"/>
                <a:ea typeface="Batang" panose="02030600000101010101" pitchFamily="18" charset="-127"/>
              </a:rPr>
              <a:t>: </a:t>
            </a:r>
          </a:p>
          <a:p>
            <a:pPr marL="342900" lvl="1" indent="0">
              <a:lnSpc>
                <a:spcPct val="150000"/>
              </a:lnSpc>
              <a:spcBef>
                <a:spcPts val="0"/>
              </a:spcBef>
              <a:buNone/>
            </a:pPr>
            <a:r>
              <a:rPr lang="en-US" sz="1100" dirty="0">
                <a:latin typeface="Times New Roman" panose="02020603050405020304" pitchFamily="18" charset="0"/>
                <a:ea typeface="Batang" panose="02030600000101010101" pitchFamily="18" charset="-127"/>
              </a:rPr>
              <a:t>	- T</a:t>
            </a:r>
            <a:r>
              <a:rPr lang="vi-VN" sz="1100" dirty="0">
                <a:effectLst/>
                <a:latin typeface="Times New Roman" panose="02020603050405020304" pitchFamily="18" charset="0"/>
                <a:ea typeface="Batang" panose="02030600000101010101" pitchFamily="18" charset="-127"/>
              </a:rPr>
              <a:t>rung tâm kinh tế lớn nhất của cả nước, có môi trường kinh doanh sôi động, có nền kinh tế đa dạng và phát triển. Điều này tạo ra nhiều cơ hội việc làm và cơ hội thực tập cho sinh viên trong các lĩnh vực khác nhau. </a:t>
            </a:r>
            <a:endParaRPr lang="en-US" sz="1100" dirty="0">
              <a:effectLst/>
              <a:latin typeface="Times New Roman" panose="02020603050405020304" pitchFamily="18" charset="0"/>
              <a:ea typeface="Batang" panose="02030600000101010101" pitchFamily="18" charset="-127"/>
            </a:endParaRPr>
          </a:p>
          <a:p>
            <a:pPr marL="342900" lvl="1" indent="0">
              <a:lnSpc>
                <a:spcPct val="150000"/>
              </a:lnSpc>
              <a:spcBef>
                <a:spcPts val="0"/>
              </a:spcBef>
              <a:buNone/>
            </a:pPr>
            <a:r>
              <a:rPr lang="en-US" sz="1100" dirty="0">
                <a:latin typeface="Times New Roman" panose="02020603050405020304" pitchFamily="18" charset="0"/>
                <a:ea typeface="Batang" panose="02030600000101010101" pitchFamily="18" charset="-127"/>
              </a:rPr>
              <a:t>	- </a:t>
            </a:r>
            <a:r>
              <a:rPr lang="vi-VN" sz="1100" dirty="0">
                <a:effectLst/>
                <a:latin typeface="Times New Roman" panose="02020603050405020304" pitchFamily="18" charset="0"/>
                <a:ea typeface="Batang" panose="02030600000101010101" pitchFamily="18" charset="-127"/>
              </a:rPr>
              <a:t>TP Hồ Chí Minh có mạng lưới doanh nghiệp lớn, tập trung nhiều doanh nghiệp lớn của Việt Nam cũng như quốc tế, điều này tạo ra cơ hội thực tập đa dạng và chuyên nghiệp. Sinh viên có thể học hỏi từ những người có kinh nghiệm và mở rộng mạng lưới quan hệ nghề nghiệp.</a:t>
            </a:r>
            <a:endParaRPr lang="en-US" sz="1100" dirty="0">
              <a:effectLst/>
              <a:latin typeface="Times New Roman" panose="02020603050405020304" pitchFamily="18" charset="0"/>
              <a:ea typeface="Batang" panose="02030600000101010101" pitchFamily="18" charset="-127"/>
            </a:endParaRPr>
          </a:p>
          <a:p>
            <a:pPr marL="342900" lvl="1" indent="0">
              <a:lnSpc>
                <a:spcPct val="150000"/>
              </a:lnSpc>
              <a:spcBef>
                <a:spcPts val="0"/>
              </a:spcBef>
              <a:buNone/>
            </a:pPr>
            <a:endParaRPr lang="en-US" sz="1100" dirty="0">
              <a:effectLst/>
              <a:latin typeface="Times New Roman" panose="02020603050405020304" pitchFamily="18" charset="0"/>
              <a:ea typeface="Batang" panose="02030600000101010101" pitchFamily="18" charset="-127"/>
            </a:endParaRPr>
          </a:p>
          <a:p>
            <a:pPr marL="0" indent="0">
              <a:lnSpc>
                <a:spcPct val="150000"/>
              </a:lnSpc>
              <a:spcBef>
                <a:spcPts val="0"/>
              </a:spcBef>
              <a:buNone/>
            </a:pPr>
            <a:r>
              <a:rPr lang="en-US" sz="1400" b="1" dirty="0">
                <a:latin typeface="Times New Roman" panose="02020603050405020304" pitchFamily="18" charset="0"/>
                <a:ea typeface="Batang" panose="02030600000101010101" pitchFamily="18" charset="-127"/>
              </a:rPr>
              <a:t>2. </a:t>
            </a:r>
            <a:r>
              <a:rPr lang="vi-VN" sz="1400" b="1" dirty="0">
                <a:effectLst/>
                <a:latin typeface="Times New Roman" panose="02020603050405020304" pitchFamily="18" charset="0"/>
                <a:ea typeface="Batang" panose="02030600000101010101" pitchFamily="18" charset="-127"/>
              </a:rPr>
              <a:t>Trong trường hợp đặc biệt khác phải có sự cho phép của giảng viên hướng dẫn.</a:t>
            </a:r>
            <a:endParaRPr lang="en-US" sz="1400" b="1" dirty="0">
              <a:effectLst/>
              <a:latin typeface="Times New Roman" panose="02020603050405020304" pitchFamily="18" charset="0"/>
              <a:ea typeface="Batang" panose="02030600000101010101" pitchFamily="18" charset="-127"/>
            </a:endParaRPr>
          </a:p>
          <a:p>
            <a:pPr marL="0" indent="0">
              <a:lnSpc>
                <a:spcPct val="150000"/>
              </a:lnSpc>
              <a:spcBef>
                <a:spcPts val="0"/>
              </a:spcBef>
              <a:buNone/>
            </a:pPr>
            <a:endParaRPr lang="en-US" sz="1400" b="1" dirty="0">
              <a:effectLst/>
              <a:latin typeface="Times New Roman" panose="02020603050405020304" pitchFamily="18" charset="0"/>
              <a:ea typeface="Batang" panose="02030600000101010101" pitchFamily="18" charset="-127"/>
            </a:endParaRPr>
          </a:p>
          <a:p>
            <a:pPr marL="0" indent="0">
              <a:lnSpc>
                <a:spcPct val="150000"/>
              </a:lnSpc>
              <a:spcBef>
                <a:spcPts val="0"/>
              </a:spcBef>
              <a:buNone/>
            </a:pPr>
            <a:r>
              <a:rPr lang="en-US" sz="1400" b="1" dirty="0">
                <a:effectLst/>
                <a:latin typeface="Times New Roman" panose="02020603050405020304" pitchFamily="18" charset="0"/>
                <a:ea typeface="Batang" panose="02030600000101010101" pitchFamily="18" charset="-127"/>
              </a:rPr>
              <a:t>3. </a:t>
            </a:r>
            <a:r>
              <a:rPr lang="vi-VN" sz="1400" b="1" dirty="0">
                <a:effectLst/>
                <a:latin typeface="Times New Roman" panose="02020603050405020304" pitchFamily="18" charset="0"/>
                <a:ea typeface="Batang" panose="02030600000101010101" pitchFamily="18" charset="-127"/>
              </a:rPr>
              <a:t>Sinh viên phải đi thực tập tại doanh nghiệp có địa điểm cụ thể, làm việc trực tiếp tại doanh nghiệp mà không thực tập online, thực tập từ xa.</a:t>
            </a:r>
            <a:endParaRPr lang="en-US" sz="1400" b="1" dirty="0">
              <a:effectLst/>
              <a:latin typeface="Times New Roman" panose="02020603050405020304" pitchFamily="18" charset="0"/>
              <a:ea typeface="Batang" panose="02030600000101010101" pitchFamily="18" charset="-127"/>
            </a:endParaRPr>
          </a:p>
          <a:p>
            <a:pPr marL="0" indent="0">
              <a:lnSpc>
                <a:spcPct val="150000"/>
              </a:lnSpc>
              <a:spcBef>
                <a:spcPts val="0"/>
              </a:spcBef>
              <a:buNone/>
            </a:pPr>
            <a:endParaRPr lang="en-US" sz="1400" b="1" dirty="0">
              <a:latin typeface="Times New Roman" panose="02020603050405020304" pitchFamily="18" charset="0"/>
              <a:ea typeface="Batang" panose="02030600000101010101" pitchFamily="18" charset="-127"/>
            </a:endParaRPr>
          </a:p>
          <a:p>
            <a:pPr marL="0" indent="0">
              <a:lnSpc>
                <a:spcPct val="150000"/>
              </a:lnSpc>
              <a:spcBef>
                <a:spcPts val="0"/>
              </a:spcBef>
              <a:buNone/>
            </a:pPr>
            <a:r>
              <a:rPr lang="en-US" sz="1400" b="1" dirty="0">
                <a:effectLst/>
                <a:latin typeface="Times New Roman" panose="02020603050405020304" pitchFamily="18" charset="0"/>
                <a:ea typeface="Batang" panose="02030600000101010101" pitchFamily="18" charset="-127"/>
              </a:rPr>
              <a:t>4. Sinh </a:t>
            </a:r>
            <a:r>
              <a:rPr lang="en-US" sz="1400" b="1" dirty="0" err="1">
                <a:effectLst/>
                <a:latin typeface="Times New Roman" panose="02020603050405020304" pitchFamily="18" charset="0"/>
                <a:ea typeface="Batang" panose="02030600000101010101" pitchFamily="18" charset="-127"/>
              </a:rPr>
              <a:t>viên</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có</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thể</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thực</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tập</a:t>
            </a:r>
            <a:r>
              <a:rPr lang="en-US" sz="1400" b="1" dirty="0">
                <a:effectLst/>
                <a:latin typeface="Times New Roman" panose="02020603050405020304" pitchFamily="18" charset="0"/>
                <a:ea typeface="Batang" panose="02030600000101010101" pitchFamily="18" charset="-127"/>
              </a:rPr>
              <a:t> ở </a:t>
            </a:r>
            <a:r>
              <a:rPr lang="en-US" sz="1400" b="1" dirty="0" err="1">
                <a:effectLst/>
                <a:latin typeface="Times New Roman" panose="02020603050405020304" pitchFamily="18" charset="0"/>
                <a:ea typeface="Batang" panose="02030600000101010101" pitchFamily="18" charset="-127"/>
              </a:rPr>
              <a:t>công</a:t>
            </a:r>
            <a:r>
              <a:rPr lang="en-US" sz="1400" b="1" dirty="0">
                <a:effectLst/>
                <a:latin typeface="Times New Roman" panose="02020603050405020304" pitchFamily="18" charset="0"/>
                <a:ea typeface="Batang" panose="02030600000101010101" pitchFamily="18" charset="-127"/>
              </a:rPr>
              <a:t> ty </a:t>
            </a:r>
            <a:r>
              <a:rPr lang="en-US" sz="1400" b="1" dirty="0" err="1">
                <a:effectLst/>
                <a:latin typeface="Times New Roman" panose="02020603050405020304" pitchFamily="18" charset="0"/>
                <a:ea typeface="Batang" panose="02030600000101010101" pitchFamily="18" charset="-127"/>
              </a:rPr>
              <a:t>không</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có</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ký</a:t>
            </a:r>
            <a:r>
              <a:rPr lang="en-US" sz="1400" b="1" dirty="0">
                <a:effectLst/>
                <a:latin typeface="Times New Roman" panose="02020603050405020304" pitchFamily="18" charset="0"/>
                <a:ea typeface="Batang" panose="02030600000101010101" pitchFamily="18" charset="-127"/>
              </a:rPr>
              <a:t> </a:t>
            </a:r>
            <a:r>
              <a:rPr lang="en-US" sz="1400" b="1" dirty="0" err="1">
                <a:effectLst/>
                <a:latin typeface="Times New Roman" panose="02020603050405020304" pitchFamily="18" charset="0"/>
                <a:ea typeface="Batang" panose="02030600000101010101" pitchFamily="18" charset="-127"/>
              </a:rPr>
              <a:t>kết</a:t>
            </a:r>
            <a:r>
              <a:rPr lang="en-US" sz="1400" b="1" dirty="0">
                <a:effectLst/>
                <a:latin typeface="Times New Roman" panose="02020603050405020304" pitchFamily="18" charset="0"/>
                <a:ea typeface="Batang" panose="02030600000101010101" pitchFamily="18" charset="-127"/>
              </a:rPr>
              <a:t> MOU/MOA </a:t>
            </a:r>
            <a:r>
              <a:rPr lang="en-US" sz="1400" b="1" dirty="0" err="1">
                <a:effectLst/>
                <a:latin typeface="Times New Roman" panose="02020603050405020304" pitchFamily="18" charset="0"/>
                <a:ea typeface="Batang" panose="02030600000101010101" pitchFamily="18" charset="-127"/>
              </a:rPr>
              <a:t>với</a:t>
            </a:r>
            <a:r>
              <a:rPr lang="en-US" sz="1400" b="1" dirty="0">
                <a:effectLst/>
                <a:latin typeface="Times New Roman" panose="02020603050405020304" pitchFamily="18" charset="0"/>
                <a:ea typeface="Batang" panose="02030600000101010101" pitchFamily="18" charset="-127"/>
              </a:rPr>
              <a:t> Khoa/Trường</a:t>
            </a:r>
          </a:p>
          <a:p>
            <a:endParaRPr lang="en-US" sz="1800" dirty="0"/>
          </a:p>
        </p:txBody>
      </p:sp>
      <p:sp>
        <p:nvSpPr>
          <p:cNvPr id="4" name="Date Placeholder 3">
            <a:extLst>
              <a:ext uri="{FF2B5EF4-FFF2-40B4-BE49-F238E27FC236}">
                <a16:creationId xmlns:a16="http://schemas.microsoft.com/office/drawing/2014/main" id="{A7D6E08C-EF9D-B7F7-4735-2BBF87EFD844}"/>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197477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chemeClr val="accent6">
                    <a:lumMod val="75000"/>
                  </a:schemeClr>
                </a:solidFill>
              </a:rPr>
              <a:t>VỊ TRÍ THỰC </a:t>
            </a:r>
            <a:r>
              <a:rPr lang="en-US" b="1" dirty="0">
                <a:solidFill>
                  <a:schemeClr val="accent6">
                    <a:lumMod val="75000"/>
                  </a:schemeClr>
                </a:solidFill>
              </a:rPr>
              <a:t>TẬP</a:t>
            </a:r>
            <a:endParaRPr lang="en-US" dirty="0">
              <a:solidFill>
                <a:schemeClr val="accent6">
                  <a:lumMod val="75000"/>
                </a:schemeClr>
              </a:solidFill>
            </a:endParaRPr>
          </a:p>
        </p:txBody>
      </p:sp>
      <p:sp>
        <p:nvSpPr>
          <p:cNvPr id="3" name="Content Placeholder 2"/>
          <p:cNvSpPr>
            <a:spLocks noGrp="1"/>
          </p:cNvSpPr>
          <p:nvPr>
            <p:ph idx="1"/>
          </p:nvPr>
        </p:nvSpPr>
        <p:spPr>
          <a:xfrm>
            <a:off x="628650" y="1427967"/>
            <a:ext cx="7886700" cy="4748996"/>
          </a:xfrm>
        </p:spPr>
        <p:txBody>
          <a:bodyPr>
            <a:normAutofit fontScale="62500" lnSpcReduction="20000"/>
          </a:bodyPr>
          <a:lstStyle/>
          <a:p>
            <a:pPr>
              <a:lnSpc>
                <a:spcPct val="120000"/>
              </a:lnSpc>
            </a:pPr>
            <a:r>
              <a:rPr lang="vi-VN" dirty="0">
                <a:solidFill>
                  <a:srgbClr val="FF0000"/>
                </a:solidFill>
              </a:rPr>
              <a:t>Liên quan đến ngành học: </a:t>
            </a:r>
            <a:r>
              <a:rPr lang="vi-VN" dirty="0"/>
              <a:t>Sinh viên được thực tập tại tất cả các vị trí, các phòng ban, nhưng phải ưu tiên chọn thực tập tại các vị trí liên quan đến ngành mình học (các vị trí thực tập có liên quan đến các môn học theo ngành và chuyên ngành đã được học trong chương trình).</a:t>
            </a:r>
          </a:p>
          <a:p>
            <a:pPr>
              <a:lnSpc>
                <a:spcPct val="120000"/>
              </a:lnSpc>
            </a:pPr>
            <a:r>
              <a:rPr lang="vi-VN" dirty="0">
                <a:solidFill>
                  <a:srgbClr val="FF0000"/>
                </a:solidFill>
              </a:rPr>
              <a:t>Liên quan đến cơ hội thực hành: </a:t>
            </a:r>
            <a:r>
              <a:rPr lang="vi-VN" dirty="0"/>
              <a:t>Sinh viên cần phải chọn doanh nghiệp thực tập phù hợp, luôn tạo điều kiện và cơ hội cho sinh viên thực hiện các công việc liên quan đến kiến thức và/hoặc kỹ năng có được trong quá trình học. </a:t>
            </a:r>
          </a:p>
          <a:p>
            <a:pPr>
              <a:lnSpc>
                <a:spcPct val="120000"/>
              </a:lnSpc>
            </a:pPr>
            <a:r>
              <a:rPr lang="vi-VN" dirty="0">
                <a:solidFill>
                  <a:srgbClr val="FF0000"/>
                </a:solidFill>
              </a:rPr>
              <a:t>Phù hợp với năng lực: </a:t>
            </a:r>
            <a:r>
              <a:rPr lang="vi-VN" dirty="0"/>
              <a:t>Doanh nghiệp cung cấp cơ hội để sinh viên thực hiện công việc ở cấp độ phù hợp của các năng lực của sinh viên</a:t>
            </a:r>
          </a:p>
          <a:p>
            <a:pPr>
              <a:lnSpc>
                <a:spcPct val="120000"/>
              </a:lnSpc>
            </a:pPr>
            <a:r>
              <a:rPr lang="vi-VN" dirty="0">
                <a:solidFill>
                  <a:srgbClr val="FF0000"/>
                </a:solidFill>
              </a:rPr>
              <a:t>Môi trường làm việc chuyên nghiệp: </a:t>
            </a:r>
            <a:r>
              <a:rPr lang="vi-VN" dirty="0"/>
              <a:t>Doanh nghiệp thực tập cũng cần có một môi trường làm việc chuyên nghiệp, có sự tôn trọng với sinh viên thực tập và tạo môi trường khuyến khích sự sáng tạo và đổi mới.</a:t>
            </a:r>
          </a:p>
          <a:p>
            <a:pPr>
              <a:lnSpc>
                <a:spcPct val="120000"/>
              </a:lnSpc>
            </a:pPr>
            <a:r>
              <a:rPr lang="vi-VN" dirty="0">
                <a:solidFill>
                  <a:srgbClr val="FF0000"/>
                </a:solidFill>
              </a:rPr>
              <a:t>Khả năng truy cập dữ liệu: </a:t>
            </a:r>
            <a:r>
              <a:rPr lang="vi-VN" dirty="0"/>
              <a:t>Doanh nghiệp cũng cần chấp nhận cho sinh viên tiếp cận dữ liệu cho phép để </a:t>
            </a:r>
            <a:r>
              <a:rPr lang="vi-VN"/>
              <a:t>viết </a:t>
            </a:r>
            <a:r>
              <a:rPr lang="en-US"/>
              <a:t>khóa luận tốt nghiệp</a:t>
            </a:r>
            <a:r>
              <a:rPr lang="vi-VN"/>
              <a:t>. </a:t>
            </a:r>
            <a:r>
              <a:rPr lang="vi-VN" dirty="0"/>
              <a:t>Dữ liệu này cũng không cần phải là những dữ liệu mật hoặc những dữ liệu ảnh hưởng đến lợi thế cạnh tranh của doanh nghiệp mà chỉ cần là các dữ liệu cơ bản phục vụ cho việc </a:t>
            </a:r>
            <a:r>
              <a:rPr lang="vi-VN"/>
              <a:t>viết </a:t>
            </a:r>
            <a:r>
              <a:rPr lang="en-US"/>
              <a:t>khóa luận </a:t>
            </a:r>
            <a:r>
              <a:rPr lang="vi-VN"/>
              <a:t>của </a:t>
            </a:r>
            <a:r>
              <a:rPr lang="vi-VN" dirty="0"/>
              <a:t>sinh viên. </a:t>
            </a:r>
          </a:p>
          <a:p>
            <a:pPr>
              <a:lnSpc>
                <a:spcPct val="120000"/>
              </a:lnSpc>
            </a:pPr>
            <a:r>
              <a:rPr lang="vi-VN" dirty="0">
                <a:solidFill>
                  <a:srgbClr val="FF0000"/>
                </a:solidFill>
              </a:rPr>
              <a:t>Thời gian hoạt động của doanh nghiệp: </a:t>
            </a:r>
            <a:r>
              <a:rPr lang="vi-VN" dirty="0"/>
              <a:t>Sinh viên được khuyến khích chọn các công ty có kinh nghiệm hoạt động từ 3 năm trở lên để tận dụng sự đa dạng cũng như khối lượng thông tin phong phú. </a:t>
            </a:r>
          </a:p>
        </p:txBody>
      </p:sp>
      <p:sp>
        <p:nvSpPr>
          <p:cNvPr id="4" name="Date Placeholder 3">
            <a:extLst>
              <a:ext uri="{FF2B5EF4-FFF2-40B4-BE49-F238E27FC236}">
                <a16:creationId xmlns:a16="http://schemas.microsoft.com/office/drawing/2014/main" id="{A7D6E08C-EF9D-B7F7-4735-2BBF87EFD844}"/>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1299512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A28C1-338E-4210-949E-043221F383E8}"/>
              </a:ext>
            </a:extLst>
          </p:cNvPr>
          <p:cNvSpPr>
            <a:spLocks noGrp="1"/>
          </p:cNvSpPr>
          <p:nvPr>
            <p:ph type="title"/>
          </p:nvPr>
        </p:nvSpPr>
        <p:spPr>
          <a:xfrm>
            <a:off x="628650" y="521702"/>
            <a:ext cx="7886700" cy="1047750"/>
          </a:xfrm>
        </p:spPr>
        <p:txBody>
          <a:bodyPr>
            <a:normAutofit/>
          </a:bodyPr>
          <a:lstStyle/>
          <a:p>
            <a:r>
              <a:rPr lang="en-US" sz="2800" dirty="0"/>
              <a:t>Quy </a:t>
            </a:r>
            <a:r>
              <a:rPr lang="en-US" sz="2800" dirty="0" err="1"/>
              <a:t>định</a:t>
            </a:r>
            <a:r>
              <a:rPr lang="en-US" sz="2800" dirty="0"/>
              <a:t> </a:t>
            </a:r>
            <a:r>
              <a:rPr lang="en-US" sz="2800" dirty="0" err="1"/>
              <a:t>đóng</a:t>
            </a:r>
            <a:r>
              <a:rPr lang="en-US" sz="2800" dirty="0"/>
              <a:t> </a:t>
            </a:r>
            <a:r>
              <a:rPr lang="en-US" sz="2800" dirty="0" err="1"/>
              <a:t>dấu</a:t>
            </a:r>
            <a:r>
              <a:rPr lang="en-US" sz="2800" dirty="0"/>
              <a:t> </a:t>
            </a:r>
            <a:r>
              <a:rPr lang="en-US" sz="2800" dirty="0" err="1"/>
              <a:t>mộc</a:t>
            </a:r>
            <a:endParaRPr lang="en-US" sz="2800" dirty="0"/>
          </a:p>
        </p:txBody>
      </p:sp>
      <p:sp>
        <p:nvSpPr>
          <p:cNvPr id="3" name="Content Placeholder 2">
            <a:extLst>
              <a:ext uri="{FF2B5EF4-FFF2-40B4-BE49-F238E27FC236}">
                <a16:creationId xmlns:a16="http://schemas.microsoft.com/office/drawing/2014/main" id="{5C02DC9C-1C1B-4AC7-B04F-E03839BB0855}"/>
              </a:ext>
            </a:extLst>
          </p:cNvPr>
          <p:cNvSpPr>
            <a:spLocks noGrp="1"/>
          </p:cNvSpPr>
          <p:nvPr>
            <p:ph idx="1"/>
          </p:nvPr>
        </p:nvSpPr>
        <p:spPr/>
        <p:txBody>
          <a:bodyPr>
            <a:normAutofit/>
          </a:bodyPr>
          <a:lstStyle/>
          <a:p>
            <a:pPr marL="0" marR="0" indent="360045" algn="just">
              <a:lnSpc>
                <a:spcPct val="110000"/>
              </a:lnSpc>
              <a:spcBef>
                <a:spcPts val="600"/>
              </a:spcBef>
              <a:spcAft>
                <a:spcPts val="0"/>
              </a:spcAft>
            </a:pPr>
            <a:r>
              <a:rPr lang="vi-VN" sz="1100">
                <a:effectLst/>
                <a:latin typeface="Palatino Linotype" panose="02040502050505030304" pitchFamily="18" charset="0"/>
                <a:ea typeface="Batang" panose="02030600000101010101" pitchFamily="18" charset="-127"/>
              </a:rPr>
              <a:t>Kết thúc kì thực tập, sinh viên cần xin doanh nghiệp cung cấp “Bản xác nhận về quá trình thực tập” (cho loại hình Khóa luận tốt nghiệp) hoặc “Bản đánh giá của doanh nghiệp” (loại hình Học kỳ thực tế) cho quá trình thực tập của mình (xem các Biểu mẫu 1 và 2). </a:t>
            </a:r>
            <a:endParaRPr lang="en-US" sz="1100">
              <a:effectLst/>
              <a:latin typeface="Times New Roman" panose="02020603050405020304" pitchFamily="18" charset="0"/>
              <a:ea typeface="Batang" panose="02030600000101010101" pitchFamily="18" charset="-127"/>
            </a:endParaRPr>
          </a:p>
          <a:p>
            <a:pPr marL="0" marR="0" indent="360045" algn="just">
              <a:lnSpc>
                <a:spcPct val="110000"/>
              </a:lnSpc>
              <a:spcBef>
                <a:spcPts val="600"/>
              </a:spcBef>
              <a:spcAft>
                <a:spcPts val="0"/>
              </a:spcAft>
            </a:pPr>
            <a:r>
              <a:rPr lang="vi-VN" sz="1100">
                <a:effectLst/>
                <a:latin typeface="Palatino Linotype" panose="02040502050505030304" pitchFamily="18" charset="0"/>
                <a:ea typeface="Batang" panose="02030600000101010101" pitchFamily="18" charset="-127"/>
              </a:rPr>
              <a:t>Trong các bản xác nhận/đánh giá này, đại diện doanh nghiệp phải ký xác nhận về quá trình thực tập của sinh viên tại công ty và có </a:t>
            </a:r>
            <a:r>
              <a:rPr lang="vi-VN" sz="1100" u="sng">
                <a:effectLst/>
                <a:latin typeface="Palatino Linotype" panose="02040502050505030304" pitchFamily="18" charset="0"/>
                <a:ea typeface="Batang" panose="02030600000101010101" pitchFamily="18" charset="-127"/>
              </a:rPr>
              <a:t>dấu mộc kèm chữ ký.</a:t>
            </a:r>
            <a:r>
              <a:rPr lang="vi-VN" sz="1100">
                <a:effectLst/>
                <a:latin typeface="Palatino Linotype" panose="02040502050505030304" pitchFamily="18" charset="0"/>
                <a:ea typeface="Batang" panose="02030600000101010101" pitchFamily="18" charset="-127"/>
              </a:rPr>
              <a:t> Việc xin dấu mộc kèm chữ ký này chính là minh chứng cho quá trình thực tập của sinh viên, giúp đảm bảo cho sinh viên được công nhận là nhân viên thực tập trong giai đoạn cụ thể trong công ty. Với loại hình Học kỳ thực tế, doanh nghiệp phải đánh giá quá trình thực tập của sinh viên theo các tiêu chí ở biểu mẫu của Khoa.</a:t>
            </a:r>
            <a:endParaRPr lang="en-US" sz="1100">
              <a:effectLst/>
              <a:latin typeface="Times New Roman" panose="02020603050405020304" pitchFamily="18" charset="0"/>
              <a:ea typeface="Batang" panose="02030600000101010101" pitchFamily="18" charset="-127"/>
            </a:endParaRPr>
          </a:p>
          <a:p>
            <a:pPr marL="0" marR="0" indent="360045" algn="just">
              <a:lnSpc>
                <a:spcPct val="110000"/>
              </a:lnSpc>
              <a:spcBef>
                <a:spcPts val="600"/>
              </a:spcBef>
              <a:spcAft>
                <a:spcPts val="0"/>
              </a:spcAft>
            </a:pPr>
            <a:r>
              <a:rPr lang="vi-VN" sz="1100">
                <a:effectLst/>
                <a:latin typeface="Palatino Linotype" panose="02040502050505030304" pitchFamily="18" charset="0"/>
                <a:ea typeface="Batang" panose="02030600000101010101" pitchFamily="18" charset="-127"/>
              </a:rPr>
              <a:t>Khoa không công nhận những bản đánh giá sử dụng mộc treo (Mộc treo không có chữ ký trên dấu khi đóng vào các tài liệu thì được coi là các tài liệu nội bộ của công ty và không có giá trị khi đem ra bên ngoài công ty).</a:t>
            </a:r>
            <a:endParaRPr lang="en-US" sz="1100">
              <a:effectLst/>
              <a:latin typeface="Times New Roman" panose="02020603050405020304" pitchFamily="18" charset="0"/>
              <a:ea typeface="Batang" panose="02030600000101010101" pitchFamily="18" charset="-127"/>
            </a:endParaRPr>
          </a:p>
          <a:p>
            <a:pPr marL="0" marR="0" indent="360045" algn="just">
              <a:lnSpc>
                <a:spcPct val="110000"/>
              </a:lnSpc>
              <a:spcBef>
                <a:spcPts val="600"/>
              </a:spcBef>
              <a:spcAft>
                <a:spcPts val="0"/>
              </a:spcAft>
            </a:pPr>
            <a:r>
              <a:rPr lang="vi-VN" sz="1100" spc="-10">
                <a:effectLst/>
                <a:latin typeface="Palatino Linotype" panose="02040502050505030304" pitchFamily="18" charset="0"/>
                <a:ea typeface="Batang" panose="02030600000101010101" pitchFamily="18" charset="-127"/>
              </a:rPr>
              <a:t>Trong một số trường hợp, người hướng dẫn trực tiếp tại doanh nghiệp không thể ký trên dấu của doanh nghiệp, sinh viên có thể yêu cầu công ty xác nhận người hướng dẫn là nhân viên chính thức của công ty được công ty cử hướng dẫn sinh viên thực tập.</a:t>
            </a:r>
            <a:endParaRPr lang="en-US" sz="1100">
              <a:effectLst/>
              <a:latin typeface="Times New Roman" panose="02020603050405020304" pitchFamily="18" charset="0"/>
              <a:ea typeface="Batang" panose="02030600000101010101" pitchFamily="18" charset="-127"/>
            </a:endParaRPr>
          </a:p>
          <a:p>
            <a:pPr marL="0" marR="0" indent="360045" algn="just">
              <a:lnSpc>
                <a:spcPct val="110000"/>
              </a:lnSpc>
              <a:spcBef>
                <a:spcPts val="600"/>
              </a:spcBef>
              <a:spcAft>
                <a:spcPts val="0"/>
              </a:spcAft>
            </a:pPr>
            <a:r>
              <a:rPr lang="vi-VN" sz="1100" spc="-5">
                <a:effectLst/>
                <a:latin typeface="Palatino Linotype" panose="02040502050505030304" pitchFamily="18" charset="0"/>
                <a:ea typeface="Batang" panose="02030600000101010101" pitchFamily="18" charset="-127"/>
              </a:rPr>
              <a:t>Trong trường hợp doanh nghiệp không cấp/đóng mộc vào bất kỳ văn bản nào từ Khoa, mà chỉ cung cấp Thỏa thuận thực tập và Giấy xác nhận thực tập theo form riêng công ty (gồm thông tin cty, thông tin sinh viên thực tập, thời gian thực tập, chữ ký của người có thẩm quyền và Mộc tròn) thì sinh viên sẽ thực hiện theo hình thức Khóa luận tốt nghiệp</a:t>
            </a:r>
            <a:r>
              <a:rPr lang="vi-VN" sz="1100">
                <a:effectLst/>
                <a:latin typeface="Palatino Linotype" panose="02040502050505030304" pitchFamily="18" charset="0"/>
                <a:ea typeface="Batang" panose="02030600000101010101" pitchFamily="18" charset="-127"/>
              </a:rPr>
              <a:t>.</a:t>
            </a:r>
            <a:endParaRPr lang="en-US" sz="1100">
              <a:effectLst/>
              <a:latin typeface="Times New Roman" panose="02020603050405020304" pitchFamily="18" charset="0"/>
              <a:ea typeface="Batang" panose="02030600000101010101" pitchFamily="18" charset="-127"/>
            </a:endParaRPr>
          </a:p>
        </p:txBody>
      </p:sp>
      <p:sp>
        <p:nvSpPr>
          <p:cNvPr id="4" name="Slide Number Placeholder 3">
            <a:extLst>
              <a:ext uri="{FF2B5EF4-FFF2-40B4-BE49-F238E27FC236}">
                <a16:creationId xmlns:a16="http://schemas.microsoft.com/office/drawing/2014/main" id="{88327C78-B89E-4463-A07B-5C5AEB3311BD}"/>
              </a:ext>
            </a:extLst>
          </p:cNvPr>
          <p:cNvSpPr>
            <a:spLocks noGrp="1"/>
          </p:cNvSpPr>
          <p:nvPr>
            <p:ph type="sldNum" sz="quarter" idx="12"/>
          </p:nvPr>
        </p:nvSpPr>
        <p:spPr/>
        <p:txBody>
          <a:bodyPr/>
          <a:lstStyle/>
          <a:p>
            <a:fld id="{5D84065D-F351-4B03-BD91-D8A6B8D4B362}" type="slidenum">
              <a:rPr lang="en-US" smtClean="0"/>
              <a:pPr/>
              <a:t>12</a:t>
            </a:fld>
            <a:endParaRPr lang="en-US" dirty="0"/>
          </a:p>
        </p:txBody>
      </p:sp>
    </p:spTree>
    <p:extLst>
      <p:ext uri="{BB962C8B-B14F-4D97-AF65-F5344CB8AC3E}">
        <p14:creationId xmlns:p14="http://schemas.microsoft.com/office/powerpoint/2010/main" val="2274460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FB17D57-1D45-43C7-860B-B5757F59435B}"/>
              </a:ext>
            </a:extLst>
          </p:cNvPr>
          <p:cNvSpPr>
            <a:spLocks noGrp="1"/>
          </p:cNvSpPr>
          <p:nvPr>
            <p:ph type="body" idx="1"/>
          </p:nvPr>
        </p:nvSpPr>
        <p:spPr>
          <a:xfrm>
            <a:off x="1822537" y="341595"/>
            <a:ext cx="5066780" cy="365126"/>
          </a:xfrm>
        </p:spPr>
        <p:txBody>
          <a:bodyPr>
            <a:normAutofit fontScale="92500" lnSpcReduction="20000"/>
          </a:bodyPr>
          <a:lstStyle/>
          <a:p>
            <a:r>
              <a:rPr lang="en-US" sz="2400" b="1" dirty="0">
                <a:solidFill>
                  <a:srgbClr val="FF0000"/>
                </a:solidFill>
              </a:rPr>
              <a:t>CÁC HÌNH THỨC THỰC TẬP VÀ SẢN PHẨM</a:t>
            </a:r>
            <a:endParaRPr lang="en-US" sz="2400" dirty="0">
              <a:solidFill>
                <a:srgbClr val="FF0000"/>
              </a:solidFill>
            </a:endParaRPr>
          </a:p>
        </p:txBody>
      </p:sp>
      <p:sp>
        <p:nvSpPr>
          <p:cNvPr id="5" name="Rectangle 4">
            <a:extLst>
              <a:ext uri="{FF2B5EF4-FFF2-40B4-BE49-F238E27FC236}">
                <a16:creationId xmlns:a16="http://schemas.microsoft.com/office/drawing/2014/main" id="{58F7B594-E0D3-7972-F7A8-BBA09DEA199E}"/>
              </a:ext>
            </a:extLst>
          </p:cNvPr>
          <p:cNvSpPr/>
          <p:nvPr/>
        </p:nvSpPr>
        <p:spPr>
          <a:xfrm>
            <a:off x="2843407" y="1004887"/>
            <a:ext cx="2805830" cy="908137"/>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err="1"/>
              <a:t>Học</a:t>
            </a:r>
            <a:r>
              <a:rPr lang="en-US" dirty="0"/>
              <a:t> </a:t>
            </a:r>
            <a:r>
              <a:rPr lang="en-US" dirty="0" err="1"/>
              <a:t>phần</a:t>
            </a:r>
            <a:endParaRPr lang="en-US" dirty="0"/>
          </a:p>
          <a:p>
            <a:pPr algn="ctr"/>
            <a:r>
              <a:rPr lang="en-US" dirty="0">
                <a:solidFill>
                  <a:srgbClr val="FFFF00"/>
                </a:solidFill>
              </a:rPr>
              <a:t>THỰC TẬP VÀ TỐT NGHIỆP</a:t>
            </a:r>
          </a:p>
        </p:txBody>
      </p:sp>
      <p:sp>
        <p:nvSpPr>
          <p:cNvPr id="6" name="Rectangle 5">
            <a:extLst>
              <a:ext uri="{FF2B5EF4-FFF2-40B4-BE49-F238E27FC236}">
                <a16:creationId xmlns:a16="http://schemas.microsoft.com/office/drawing/2014/main" id="{6EE89A62-B9D5-D05F-D551-0BAC2DA9B9ED}"/>
              </a:ext>
            </a:extLst>
          </p:cNvPr>
          <p:cNvSpPr/>
          <p:nvPr/>
        </p:nvSpPr>
        <p:spPr>
          <a:xfrm>
            <a:off x="970768" y="2448620"/>
            <a:ext cx="2805830" cy="90813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a:t>Hình</a:t>
            </a:r>
            <a:r>
              <a:rPr lang="en-US" dirty="0"/>
              <a:t> </a:t>
            </a:r>
            <a:r>
              <a:rPr lang="en-US" dirty="0" err="1"/>
              <a:t>thức</a:t>
            </a:r>
            <a:endParaRPr lang="en-US" dirty="0"/>
          </a:p>
          <a:p>
            <a:pPr algn="ctr"/>
            <a:r>
              <a:rPr lang="en-US" b="1" i="1" dirty="0" err="1">
                <a:solidFill>
                  <a:srgbClr val="FFFF00"/>
                </a:solidFill>
              </a:rPr>
              <a:t>Thực</a:t>
            </a:r>
            <a:r>
              <a:rPr lang="en-US" b="1" i="1" dirty="0">
                <a:solidFill>
                  <a:srgbClr val="FFFF00"/>
                </a:solidFill>
              </a:rPr>
              <a:t> </a:t>
            </a:r>
            <a:r>
              <a:rPr lang="en-US" b="1" i="1" dirty="0" err="1">
                <a:solidFill>
                  <a:srgbClr val="FFFF00"/>
                </a:solidFill>
              </a:rPr>
              <a:t>tập</a:t>
            </a:r>
            <a:r>
              <a:rPr lang="en-US" b="1" i="1" dirty="0">
                <a:solidFill>
                  <a:srgbClr val="FFFF00"/>
                </a:solidFill>
              </a:rPr>
              <a:t> </a:t>
            </a:r>
            <a:r>
              <a:rPr lang="en-US" b="1" i="1" dirty="0" err="1">
                <a:solidFill>
                  <a:srgbClr val="FFFF00"/>
                </a:solidFill>
              </a:rPr>
              <a:t>tốt</a:t>
            </a:r>
            <a:r>
              <a:rPr lang="en-US" b="1" i="1" dirty="0">
                <a:solidFill>
                  <a:srgbClr val="FFFF00"/>
                </a:solidFill>
              </a:rPr>
              <a:t> </a:t>
            </a:r>
            <a:r>
              <a:rPr lang="en-US" b="1" i="1" dirty="0" err="1">
                <a:solidFill>
                  <a:srgbClr val="FFFF00"/>
                </a:solidFill>
              </a:rPr>
              <a:t>nghiệp</a:t>
            </a:r>
            <a:endParaRPr lang="en-US" b="1" i="1" dirty="0">
              <a:solidFill>
                <a:srgbClr val="FFFF00"/>
              </a:solidFill>
            </a:endParaRPr>
          </a:p>
        </p:txBody>
      </p:sp>
      <p:sp>
        <p:nvSpPr>
          <p:cNvPr id="7" name="Rectangle 6">
            <a:extLst>
              <a:ext uri="{FF2B5EF4-FFF2-40B4-BE49-F238E27FC236}">
                <a16:creationId xmlns:a16="http://schemas.microsoft.com/office/drawing/2014/main" id="{42ABF781-C39E-7A50-B63D-724A8B7FFE67}"/>
              </a:ext>
            </a:extLst>
          </p:cNvPr>
          <p:cNvSpPr/>
          <p:nvPr/>
        </p:nvSpPr>
        <p:spPr>
          <a:xfrm>
            <a:off x="4572000" y="2448620"/>
            <a:ext cx="2805830" cy="908137"/>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err="1"/>
              <a:t>Hình</a:t>
            </a:r>
            <a:r>
              <a:rPr lang="en-US" dirty="0"/>
              <a:t> </a:t>
            </a:r>
            <a:r>
              <a:rPr lang="en-US" dirty="0" err="1"/>
              <a:t>thức</a:t>
            </a:r>
            <a:endParaRPr lang="en-US" dirty="0"/>
          </a:p>
          <a:p>
            <a:pPr algn="ctr"/>
            <a:r>
              <a:rPr lang="en-US" b="1" i="1" dirty="0" err="1">
                <a:solidFill>
                  <a:srgbClr val="FFFF00"/>
                </a:solidFill>
              </a:rPr>
              <a:t>Học</a:t>
            </a:r>
            <a:r>
              <a:rPr lang="en-US" b="1" i="1" dirty="0">
                <a:solidFill>
                  <a:srgbClr val="FFFF00"/>
                </a:solidFill>
              </a:rPr>
              <a:t> </a:t>
            </a:r>
            <a:r>
              <a:rPr lang="en-US" b="1" i="1" dirty="0" err="1">
                <a:solidFill>
                  <a:srgbClr val="FFFF00"/>
                </a:solidFill>
              </a:rPr>
              <a:t>kỳ</a:t>
            </a:r>
            <a:r>
              <a:rPr lang="en-US" b="1" i="1" dirty="0">
                <a:solidFill>
                  <a:srgbClr val="FFFF00"/>
                </a:solidFill>
              </a:rPr>
              <a:t> </a:t>
            </a:r>
            <a:r>
              <a:rPr lang="en-US" b="1" i="1" dirty="0" err="1">
                <a:solidFill>
                  <a:srgbClr val="FFFF00"/>
                </a:solidFill>
              </a:rPr>
              <a:t>Thực</a:t>
            </a:r>
            <a:r>
              <a:rPr lang="en-US" b="1" i="1" dirty="0">
                <a:solidFill>
                  <a:srgbClr val="FFFF00"/>
                </a:solidFill>
              </a:rPr>
              <a:t> </a:t>
            </a:r>
            <a:r>
              <a:rPr lang="en-US" b="1" i="1" dirty="0" err="1">
                <a:solidFill>
                  <a:srgbClr val="FFFF00"/>
                </a:solidFill>
              </a:rPr>
              <a:t>tế</a:t>
            </a:r>
            <a:endParaRPr lang="en-US" b="1" i="1" dirty="0">
              <a:solidFill>
                <a:srgbClr val="FFFF00"/>
              </a:solidFill>
            </a:endParaRPr>
          </a:p>
        </p:txBody>
      </p:sp>
      <p:sp>
        <p:nvSpPr>
          <p:cNvPr id="10" name="Rectangle 9">
            <a:extLst>
              <a:ext uri="{FF2B5EF4-FFF2-40B4-BE49-F238E27FC236}">
                <a16:creationId xmlns:a16="http://schemas.microsoft.com/office/drawing/2014/main" id="{F511AAE1-4F58-907D-2A0C-8317674F39EA}"/>
              </a:ext>
            </a:extLst>
          </p:cNvPr>
          <p:cNvSpPr/>
          <p:nvPr/>
        </p:nvSpPr>
        <p:spPr>
          <a:xfrm>
            <a:off x="2448837" y="3754289"/>
            <a:ext cx="1590805" cy="52004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200" b="1" dirty="0" err="1">
                <a:solidFill>
                  <a:schemeClr val="tx1">
                    <a:lumMod val="95000"/>
                    <a:lumOff val="5000"/>
                  </a:schemeClr>
                </a:solidFill>
              </a:rPr>
              <a:t>Khóa</a:t>
            </a:r>
            <a:r>
              <a:rPr lang="en-US" sz="1200" b="1" dirty="0">
                <a:solidFill>
                  <a:schemeClr val="tx1">
                    <a:lumMod val="95000"/>
                    <a:lumOff val="5000"/>
                  </a:schemeClr>
                </a:solidFill>
              </a:rPr>
              <a:t> </a:t>
            </a:r>
            <a:r>
              <a:rPr lang="en-US" sz="1200" b="1" dirty="0" err="1">
                <a:solidFill>
                  <a:schemeClr val="tx1">
                    <a:lumMod val="95000"/>
                    <a:lumOff val="5000"/>
                  </a:schemeClr>
                </a:solidFill>
              </a:rPr>
              <a:t>luận</a:t>
            </a:r>
            <a:r>
              <a:rPr lang="en-US" sz="1200" b="1" dirty="0">
                <a:solidFill>
                  <a:schemeClr val="tx1">
                    <a:lumMod val="95000"/>
                    <a:lumOff val="5000"/>
                  </a:schemeClr>
                </a:solidFill>
              </a:rPr>
              <a:t> </a:t>
            </a:r>
            <a:r>
              <a:rPr lang="en-US" sz="1200" b="1" dirty="0" err="1">
                <a:solidFill>
                  <a:schemeClr val="tx1">
                    <a:lumMod val="95000"/>
                    <a:lumOff val="5000"/>
                  </a:schemeClr>
                </a:solidFill>
              </a:rPr>
              <a:t>tốt</a:t>
            </a:r>
            <a:r>
              <a:rPr lang="en-US" sz="1200" b="1" dirty="0">
                <a:solidFill>
                  <a:schemeClr val="tx1">
                    <a:lumMod val="95000"/>
                    <a:lumOff val="5000"/>
                  </a:schemeClr>
                </a:solidFill>
              </a:rPr>
              <a:t> </a:t>
            </a:r>
            <a:r>
              <a:rPr lang="en-US" sz="1200" b="1" dirty="0" err="1">
                <a:solidFill>
                  <a:schemeClr val="tx1">
                    <a:lumMod val="95000"/>
                    <a:lumOff val="5000"/>
                  </a:schemeClr>
                </a:solidFill>
              </a:rPr>
              <a:t>nghiệp</a:t>
            </a:r>
            <a:endParaRPr lang="en-US" sz="1200" b="1" dirty="0">
              <a:solidFill>
                <a:schemeClr val="tx1">
                  <a:lumMod val="95000"/>
                  <a:lumOff val="5000"/>
                </a:schemeClr>
              </a:solidFill>
            </a:endParaRPr>
          </a:p>
        </p:txBody>
      </p:sp>
      <p:cxnSp>
        <p:nvCxnSpPr>
          <p:cNvPr id="12" name="Straight Arrow Connector 11">
            <a:extLst>
              <a:ext uri="{FF2B5EF4-FFF2-40B4-BE49-F238E27FC236}">
                <a16:creationId xmlns:a16="http://schemas.microsoft.com/office/drawing/2014/main" id="{E8126780-67D1-CC53-9372-2177BEEDDA78}"/>
              </a:ext>
            </a:extLst>
          </p:cNvPr>
          <p:cNvCxnSpPr>
            <a:stCxn id="5" idx="2"/>
            <a:endCxn id="6" idx="0"/>
          </p:cNvCxnSpPr>
          <p:nvPr/>
        </p:nvCxnSpPr>
        <p:spPr>
          <a:xfrm flipH="1">
            <a:off x="2373683" y="1913024"/>
            <a:ext cx="1872639" cy="535596"/>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3" name="Straight Arrow Connector 12">
            <a:extLst>
              <a:ext uri="{FF2B5EF4-FFF2-40B4-BE49-F238E27FC236}">
                <a16:creationId xmlns:a16="http://schemas.microsoft.com/office/drawing/2014/main" id="{AE42A0C0-B244-3F28-7C4E-1E96D5782E86}"/>
              </a:ext>
            </a:extLst>
          </p:cNvPr>
          <p:cNvCxnSpPr>
            <a:cxnSpLocks/>
            <a:stCxn id="5" idx="2"/>
            <a:endCxn id="7" idx="0"/>
          </p:cNvCxnSpPr>
          <p:nvPr/>
        </p:nvCxnSpPr>
        <p:spPr>
          <a:xfrm>
            <a:off x="4246322" y="1913024"/>
            <a:ext cx="1728593" cy="535596"/>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2" name="Connector: Elbow 21">
            <a:extLst>
              <a:ext uri="{FF2B5EF4-FFF2-40B4-BE49-F238E27FC236}">
                <a16:creationId xmlns:a16="http://schemas.microsoft.com/office/drawing/2014/main" id="{B843993E-3992-55C3-5193-FC5F813879C6}"/>
              </a:ext>
            </a:extLst>
          </p:cNvPr>
          <p:cNvCxnSpPr>
            <a:cxnSpLocks/>
            <a:endCxn id="10" idx="1"/>
          </p:cNvCxnSpPr>
          <p:nvPr/>
        </p:nvCxnSpPr>
        <p:spPr>
          <a:xfrm>
            <a:off x="1766176" y="3388662"/>
            <a:ext cx="682661" cy="625652"/>
          </a:xfrm>
          <a:prstGeom prst="bentConnector3">
            <a:avLst>
              <a:gd name="adj1" fmla="val 458"/>
            </a:avLst>
          </a:prstGeom>
          <a:ln>
            <a:tailEnd type="triangle"/>
          </a:ln>
        </p:spPr>
        <p:style>
          <a:lnRef idx="3">
            <a:schemeClr val="accent1"/>
          </a:lnRef>
          <a:fillRef idx="0">
            <a:schemeClr val="accent1"/>
          </a:fillRef>
          <a:effectRef idx="2">
            <a:schemeClr val="accent1"/>
          </a:effectRef>
          <a:fontRef idx="minor">
            <a:schemeClr val="tx1"/>
          </a:fontRef>
        </p:style>
      </p:cxnSp>
      <p:sp>
        <p:nvSpPr>
          <p:cNvPr id="29" name="Rectangle 28">
            <a:extLst>
              <a:ext uri="{FF2B5EF4-FFF2-40B4-BE49-F238E27FC236}">
                <a16:creationId xmlns:a16="http://schemas.microsoft.com/office/drawing/2014/main" id="{D2BF92BF-34B6-7619-8095-5651122A640B}"/>
              </a:ext>
            </a:extLst>
          </p:cNvPr>
          <p:cNvSpPr/>
          <p:nvPr/>
        </p:nvSpPr>
        <p:spPr>
          <a:xfrm>
            <a:off x="2442581" y="4534516"/>
            <a:ext cx="1590805" cy="520049"/>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b="1" dirty="0" err="1">
                <a:solidFill>
                  <a:schemeClr val="tx1">
                    <a:lumMod val="95000"/>
                    <a:lumOff val="5000"/>
                  </a:schemeClr>
                </a:solidFill>
              </a:rPr>
              <a:t>Bản</a:t>
            </a:r>
            <a:r>
              <a:rPr lang="en-US" sz="1200" b="1" dirty="0">
                <a:solidFill>
                  <a:schemeClr val="tx1">
                    <a:lumMod val="95000"/>
                    <a:lumOff val="5000"/>
                  </a:schemeClr>
                </a:solidFill>
              </a:rPr>
              <a:t> </a:t>
            </a:r>
            <a:r>
              <a:rPr lang="en-US" sz="1200" b="1" dirty="0" err="1">
                <a:solidFill>
                  <a:schemeClr val="tx1">
                    <a:lumMod val="95000"/>
                    <a:lumOff val="5000"/>
                  </a:schemeClr>
                </a:solidFill>
              </a:rPr>
              <a:t>xác</a:t>
            </a:r>
            <a:r>
              <a:rPr lang="en-US" sz="1200" b="1" dirty="0">
                <a:solidFill>
                  <a:schemeClr val="tx1">
                    <a:lumMod val="95000"/>
                    <a:lumOff val="5000"/>
                  </a:schemeClr>
                </a:solidFill>
              </a:rPr>
              <a:t> </a:t>
            </a:r>
            <a:r>
              <a:rPr lang="en-US" sz="1200" b="1" dirty="0" err="1">
                <a:solidFill>
                  <a:schemeClr val="tx1">
                    <a:lumMod val="95000"/>
                    <a:lumOff val="5000"/>
                  </a:schemeClr>
                </a:solidFill>
              </a:rPr>
              <a:t>nhận</a:t>
            </a:r>
            <a:r>
              <a:rPr lang="en-US" sz="1200" b="1" dirty="0">
                <a:solidFill>
                  <a:schemeClr val="tx1">
                    <a:lumMod val="95000"/>
                    <a:lumOff val="5000"/>
                  </a:schemeClr>
                </a:solidFill>
              </a:rPr>
              <a:t> </a:t>
            </a:r>
            <a:r>
              <a:rPr lang="en-US" sz="1200" b="1" dirty="0" err="1">
                <a:solidFill>
                  <a:schemeClr val="tx1">
                    <a:lumMod val="95000"/>
                    <a:lumOff val="5000"/>
                  </a:schemeClr>
                </a:solidFill>
              </a:rPr>
              <a:t>của</a:t>
            </a:r>
            <a:r>
              <a:rPr lang="en-US" sz="1200" b="1" dirty="0">
                <a:solidFill>
                  <a:schemeClr val="tx1">
                    <a:lumMod val="95000"/>
                    <a:lumOff val="5000"/>
                  </a:schemeClr>
                </a:solidFill>
              </a:rPr>
              <a:t> </a:t>
            </a:r>
            <a:r>
              <a:rPr lang="en-US" sz="1200" b="1" dirty="0" err="1">
                <a:solidFill>
                  <a:schemeClr val="tx1">
                    <a:lumMod val="95000"/>
                    <a:lumOff val="5000"/>
                  </a:schemeClr>
                </a:solidFill>
              </a:rPr>
              <a:t>doanh</a:t>
            </a:r>
            <a:r>
              <a:rPr lang="en-US" sz="1200" b="1" dirty="0">
                <a:solidFill>
                  <a:schemeClr val="tx1">
                    <a:lumMod val="95000"/>
                    <a:lumOff val="5000"/>
                  </a:schemeClr>
                </a:solidFill>
              </a:rPr>
              <a:t> </a:t>
            </a:r>
            <a:r>
              <a:rPr lang="en-US" sz="1200" b="1" dirty="0" err="1">
                <a:solidFill>
                  <a:schemeClr val="tx1">
                    <a:lumMod val="95000"/>
                    <a:lumOff val="5000"/>
                  </a:schemeClr>
                </a:solidFill>
              </a:rPr>
              <a:t>nghiệp</a:t>
            </a:r>
            <a:endParaRPr lang="en-US" sz="1200" b="1" dirty="0">
              <a:solidFill>
                <a:schemeClr val="tx1">
                  <a:lumMod val="95000"/>
                  <a:lumOff val="5000"/>
                </a:schemeClr>
              </a:solidFill>
            </a:endParaRPr>
          </a:p>
        </p:txBody>
      </p:sp>
      <p:cxnSp>
        <p:nvCxnSpPr>
          <p:cNvPr id="30" name="Connector: Elbow 29">
            <a:extLst>
              <a:ext uri="{FF2B5EF4-FFF2-40B4-BE49-F238E27FC236}">
                <a16:creationId xmlns:a16="http://schemas.microsoft.com/office/drawing/2014/main" id="{30E63338-06C2-4B27-44C2-FC5E28206026}"/>
              </a:ext>
            </a:extLst>
          </p:cNvPr>
          <p:cNvCxnSpPr>
            <a:cxnSpLocks/>
            <a:endCxn id="29" idx="1"/>
          </p:cNvCxnSpPr>
          <p:nvPr/>
        </p:nvCxnSpPr>
        <p:spPr>
          <a:xfrm rot="16200000" flipH="1">
            <a:off x="1402149" y="3754109"/>
            <a:ext cx="1404458" cy="676406"/>
          </a:xfrm>
          <a:prstGeom prst="bentConnector2">
            <a:avLst/>
          </a:prstGeom>
          <a:ln>
            <a:tailEnd type="triangle"/>
          </a:ln>
        </p:spPr>
        <p:style>
          <a:lnRef idx="3">
            <a:schemeClr val="accent1"/>
          </a:lnRef>
          <a:fillRef idx="0">
            <a:schemeClr val="accent1"/>
          </a:fillRef>
          <a:effectRef idx="2">
            <a:schemeClr val="accent1"/>
          </a:effectRef>
          <a:fontRef idx="minor">
            <a:schemeClr val="tx1"/>
          </a:fontRef>
        </p:style>
      </p:cxnSp>
      <p:sp>
        <p:nvSpPr>
          <p:cNvPr id="34" name="Rectangle 33">
            <a:extLst>
              <a:ext uri="{FF2B5EF4-FFF2-40B4-BE49-F238E27FC236}">
                <a16:creationId xmlns:a16="http://schemas.microsoft.com/office/drawing/2014/main" id="{26B59234-FEA8-AD61-2971-C4421B23F984}"/>
              </a:ext>
            </a:extLst>
          </p:cNvPr>
          <p:cNvSpPr/>
          <p:nvPr/>
        </p:nvSpPr>
        <p:spPr>
          <a:xfrm>
            <a:off x="2448836" y="5398806"/>
            <a:ext cx="1590805" cy="52004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200" b="1" dirty="0" err="1">
                <a:solidFill>
                  <a:schemeClr val="tx1">
                    <a:lumMod val="95000"/>
                    <a:lumOff val="5000"/>
                  </a:schemeClr>
                </a:solidFill>
              </a:rPr>
              <a:t>Bản</a:t>
            </a:r>
            <a:r>
              <a:rPr lang="en-US" sz="1200" b="1" dirty="0">
                <a:solidFill>
                  <a:schemeClr val="tx1">
                    <a:lumMod val="95000"/>
                    <a:lumOff val="5000"/>
                  </a:schemeClr>
                </a:solidFill>
              </a:rPr>
              <a:t> </a:t>
            </a:r>
            <a:r>
              <a:rPr lang="en-US" sz="1200" b="1" dirty="0" err="1">
                <a:solidFill>
                  <a:schemeClr val="tx1">
                    <a:lumMod val="95000"/>
                    <a:lumOff val="5000"/>
                  </a:schemeClr>
                </a:solidFill>
              </a:rPr>
              <a:t>đánh</a:t>
            </a:r>
            <a:r>
              <a:rPr lang="en-US" sz="1200" b="1" dirty="0">
                <a:solidFill>
                  <a:schemeClr val="tx1">
                    <a:lumMod val="95000"/>
                    <a:lumOff val="5000"/>
                  </a:schemeClr>
                </a:solidFill>
              </a:rPr>
              <a:t> </a:t>
            </a:r>
            <a:r>
              <a:rPr lang="en-US" sz="1200" b="1" dirty="0" err="1">
                <a:solidFill>
                  <a:schemeClr val="tx1">
                    <a:lumMod val="95000"/>
                    <a:lumOff val="5000"/>
                  </a:schemeClr>
                </a:solidFill>
              </a:rPr>
              <a:t>giá</a:t>
            </a:r>
            <a:r>
              <a:rPr lang="en-US" sz="1200" b="1" dirty="0">
                <a:solidFill>
                  <a:schemeClr val="tx1">
                    <a:lumMod val="95000"/>
                    <a:lumOff val="5000"/>
                  </a:schemeClr>
                </a:solidFill>
              </a:rPr>
              <a:t> </a:t>
            </a:r>
            <a:r>
              <a:rPr lang="en-US" sz="1200" b="1" dirty="0" err="1">
                <a:solidFill>
                  <a:schemeClr val="tx1">
                    <a:lumMod val="95000"/>
                    <a:lumOff val="5000"/>
                  </a:schemeClr>
                </a:solidFill>
              </a:rPr>
              <a:t>của</a:t>
            </a:r>
            <a:r>
              <a:rPr lang="en-US" sz="1200" b="1" dirty="0">
                <a:solidFill>
                  <a:schemeClr val="tx1">
                    <a:lumMod val="95000"/>
                    <a:lumOff val="5000"/>
                  </a:schemeClr>
                </a:solidFill>
              </a:rPr>
              <a:t> GVHD</a:t>
            </a:r>
          </a:p>
        </p:txBody>
      </p:sp>
      <p:cxnSp>
        <p:nvCxnSpPr>
          <p:cNvPr id="35" name="Connector: Elbow 34">
            <a:extLst>
              <a:ext uri="{FF2B5EF4-FFF2-40B4-BE49-F238E27FC236}">
                <a16:creationId xmlns:a16="http://schemas.microsoft.com/office/drawing/2014/main" id="{5251F47B-1FD4-CB05-7933-E2C63FA0792D}"/>
              </a:ext>
            </a:extLst>
          </p:cNvPr>
          <p:cNvCxnSpPr>
            <a:cxnSpLocks/>
            <a:endCxn id="34" idx="1"/>
          </p:cNvCxnSpPr>
          <p:nvPr/>
        </p:nvCxnSpPr>
        <p:spPr>
          <a:xfrm rot="16200000" flipH="1">
            <a:off x="992590" y="4202584"/>
            <a:ext cx="2229831" cy="682661"/>
          </a:xfrm>
          <a:prstGeom prst="bentConnector2">
            <a:avLst/>
          </a:prstGeom>
          <a:ln>
            <a:tailEnd type="triangle"/>
          </a:ln>
        </p:spPr>
        <p:style>
          <a:lnRef idx="3">
            <a:schemeClr val="accent1"/>
          </a:lnRef>
          <a:fillRef idx="0">
            <a:schemeClr val="accent1"/>
          </a:fillRef>
          <a:effectRef idx="2">
            <a:schemeClr val="accent1"/>
          </a:effectRef>
          <a:fontRef idx="minor">
            <a:schemeClr val="tx1"/>
          </a:fontRef>
        </p:style>
      </p:cxnSp>
      <p:sp>
        <p:nvSpPr>
          <p:cNvPr id="38" name="Rectangle 37">
            <a:extLst>
              <a:ext uri="{FF2B5EF4-FFF2-40B4-BE49-F238E27FC236}">
                <a16:creationId xmlns:a16="http://schemas.microsoft.com/office/drawing/2014/main" id="{D28CE954-A805-F37D-1087-A1E9FCB94D94}"/>
              </a:ext>
            </a:extLst>
          </p:cNvPr>
          <p:cNvSpPr/>
          <p:nvPr/>
        </p:nvSpPr>
        <p:spPr>
          <a:xfrm>
            <a:off x="6212904" y="3754289"/>
            <a:ext cx="1590805" cy="52004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200" b="1">
                <a:solidFill>
                  <a:schemeClr val="tx1">
                    <a:lumMod val="95000"/>
                    <a:lumOff val="5000"/>
                  </a:schemeClr>
                </a:solidFill>
              </a:rPr>
              <a:t>Khóa luận tốt nghiệp</a:t>
            </a:r>
            <a:endParaRPr lang="en-US" sz="1200" b="1" dirty="0">
              <a:solidFill>
                <a:schemeClr val="tx1">
                  <a:lumMod val="95000"/>
                  <a:lumOff val="5000"/>
                </a:schemeClr>
              </a:solidFill>
            </a:endParaRPr>
          </a:p>
        </p:txBody>
      </p:sp>
      <p:cxnSp>
        <p:nvCxnSpPr>
          <p:cNvPr id="39" name="Connector: Elbow 38">
            <a:extLst>
              <a:ext uri="{FF2B5EF4-FFF2-40B4-BE49-F238E27FC236}">
                <a16:creationId xmlns:a16="http://schemas.microsoft.com/office/drawing/2014/main" id="{907EA2F4-4773-2B2B-5284-BADA0D8BEE7D}"/>
              </a:ext>
            </a:extLst>
          </p:cNvPr>
          <p:cNvCxnSpPr>
            <a:cxnSpLocks/>
            <a:endCxn id="38" idx="1"/>
          </p:cNvCxnSpPr>
          <p:nvPr/>
        </p:nvCxnSpPr>
        <p:spPr>
          <a:xfrm>
            <a:off x="5536493" y="3356756"/>
            <a:ext cx="676411" cy="657558"/>
          </a:xfrm>
          <a:prstGeom prst="bentConnector3">
            <a:avLst>
              <a:gd name="adj1" fmla="val -925"/>
            </a:avLst>
          </a:prstGeom>
          <a:ln>
            <a:tailEnd type="triangle"/>
          </a:ln>
        </p:spPr>
        <p:style>
          <a:lnRef idx="3">
            <a:schemeClr val="accent1"/>
          </a:lnRef>
          <a:fillRef idx="0">
            <a:schemeClr val="accent1"/>
          </a:fillRef>
          <a:effectRef idx="2">
            <a:schemeClr val="accent1"/>
          </a:effectRef>
          <a:fontRef idx="minor">
            <a:schemeClr val="tx1"/>
          </a:fontRef>
        </p:style>
      </p:cxnSp>
      <p:sp>
        <p:nvSpPr>
          <p:cNvPr id="40" name="Rectangle 39">
            <a:extLst>
              <a:ext uri="{FF2B5EF4-FFF2-40B4-BE49-F238E27FC236}">
                <a16:creationId xmlns:a16="http://schemas.microsoft.com/office/drawing/2014/main" id="{5811F676-64BB-2B36-C6F8-5F9FF3C7517E}"/>
              </a:ext>
            </a:extLst>
          </p:cNvPr>
          <p:cNvSpPr/>
          <p:nvPr/>
        </p:nvSpPr>
        <p:spPr>
          <a:xfrm>
            <a:off x="6212905" y="5139019"/>
            <a:ext cx="1590805" cy="52004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200" b="1" dirty="0" err="1">
                <a:solidFill>
                  <a:schemeClr val="tx1">
                    <a:lumMod val="95000"/>
                    <a:lumOff val="5000"/>
                  </a:schemeClr>
                </a:solidFill>
              </a:rPr>
              <a:t>Bản</a:t>
            </a:r>
            <a:r>
              <a:rPr lang="en-US" sz="1200" b="1" dirty="0">
                <a:solidFill>
                  <a:schemeClr val="tx1">
                    <a:lumMod val="95000"/>
                    <a:lumOff val="5000"/>
                  </a:schemeClr>
                </a:solidFill>
              </a:rPr>
              <a:t> </a:t>
            </a:r>
            <a:r>
              <a:rPr lang="en-US" sz="1200" b="1" dirty="0" err="1">
                <a:solidFill>
                  <a:schemeClr val="tx1">
                    <a:lumMod val="95000"/>
                    <a:lumOff val="5000"/>
                  </a:schemeClr>
                </a:solidFill>
              </a:rPr>
              <a:t>đánh</a:t>
            </a:r>
            <a:r>
              <a:rPr lang="en-US" sz="1200" b="1" dirty="0">
                <a:solidFill>
                  <a:schemeClr val="tx1">
                    <a:lumMod val="95000"/>
                    <a:lumOff val="5000"/>
                  </a:schemeClr>
                </a:solidFill>
              </a:rPr>
              <a:t> </a:t>
            </a:r>
            <a:r>
              <a:rPr lang="en-US" sz="1200" b="1" dirty="0" err="1">
                <a:solidFill>
                  <a:schemeClr val="tx1">
                    <a:lumMod val="95000"/>
                    <a:lumOff val="5000"/>
                  </a:schemeClr>
                </a:solidFill>
              </a:rPr>
              <a:t>giá</a:t>
            </a:r>
            <a:r>
              <a:rPr lang="en-US" sz="1200" b="1" dirty="0">
                <a:solidFill>
                  <a:schemeClr val="tx1">
                    <a:lumMod val="95000"/>
                    <a:lumOff val="5000"/>
                  </a:schemeClr>
                </a:solidFill>
              </a:rPr>
              <a:t> </a:t>
            </a:r>
            <a:r>
              <a:rPr lang="en-US" sz="1200" b="1" dirty="0" err="1">
                <a:solidFill>
                  <a:schemeClr val="tx1">
                    <a:lumMod val="95000"/>
                    <a:lumOff val="5000"/>
                  </a:schemeClr>
                </a:solidFill>
              </a:rPr>
              <a:t>của</a:t>
            </a:r>
            <a:r>
              <a:rPr lang="en-US" sz="1200" b="1" dirty="0">
                <a:solidFill>
                  <a:schemeClr val="tx1">
                    <a:lumMod val="95000"/>
                    <a:lumOff val="5000"/>
                  </a:schemeClr>
                </a:solidFill>
              </a:rPr>
              <a:t> </a:t>
            </a:r>
            <a:r>
              <a:rPr lang="en-US" sz="1200" b="1" dirty="0" err="1">
                <a:solidFill>
                  <a:schemeClr val="tx1">
                    <a:lumMod val="95000"/>
                    <a:lumOff val="5000"/>
                  </a:schemeClr>
                </a:solidFill>
              </a:rPr>
              <a:t>doanh</a:t>
            </a:r>
            <a:r>
              <a:rPr lang="en-US" sz="1200" b="1" dirty="0">
                <a:solidFill>
                  <a:schemeClr val="tx1">
                    <a:lumMod val="95000"/>
                    <a:lumOff val="5000"/>
                  </a:schemeClr>
                </a:solidFill>
              </a:rPr>
              <a:t> </a:t>
            </a:r>
            <a:r>
              <a:rPr lang="en-US" sz="1200" b="1" dirty="0" err="1">
                <a:solidFill>
                  <a:schemeClr val="tx1">
                    <a:lumMod val="95000"/>
                    <a:lumOff val="5000"/>
                  </a:schemeClr>
                </a:solidFill>
              </a:rPr>
              <a:t>nghiệp</a:t>
            </a:r>
            <a:r>
              <a:rPr lang="en-US" sz="1200" b="1" dirty="0">
                <a:solidFill>
                  <a:schemeClr val="tx1">
                    <a:lumMod val="95000"/>
                    <a:lumOff val="5000"/>
                  </a:schemeClr>
                </a:solidFill>
              </a:rPr>
              <a:t> </a:t>
            </a:r>
          </a:p>
        </p:txBody>
      </p:sp>
      <p:cxnSp>
        <p:nvCxnSpPr>
          <p:cNvPr id="41" name="Connector: Elbow 40">
            <a:extLst>
              <a:ext uri="{FF2B5EF4-FFF2-40B4-BE49-F238E27FC236}">
                <a16:creationId xmlns:a16="http://schemas.microsoft.com/office/drawing/2014/main" id="{C83A4AB4-B45A-0A3A-C70D-71A807CB185D}"/>
              </a:ext>
            </a:extLst>
          </p:cNvPr>
          <p:cNvCxnSpPr>
            <a:cxnSpLocks/>
          </p:cNvCxnSpPr>
          <p:nvPr/>
        </p:nvCxnSpPr>
        <p:spPr>
          <a:xfrm rot="16200000" flipH="1">
            <a:off x="5165330" y="4358612"/>
            <a:ext cx="1404458" cy="676406"/>
          </a:xfrm>
          <a:prstGeom prst="bentConnector2">
            <a:avLst/>
          </a:prstGeom>
          <a:ln>
            <a:tailEnd type="triangle"/>
          </a:ln>
        </p:spPr>
        <p:style>
          <a:lnRef idx="3">
            <a:schemeClr val="accent1"/>
          </a:lnRef>
          <a:fillRef idx="0">
            <a:schemeClr val="accent1"/>
          </a:fillRef>
          <a:effectRef idx="2">
            <a:schemeClr val="accent1"/>
          </a:effectRef>
          <a:fontRef idx="minor">
            <a:schemeClr val="tx1"/>
          </a:fontRef>
        </p:style>
      </p:cxnSp>
      <p:sp>
        <p:nvSpPr>
          <p:cNvPr id="42" name="Rectangle 41">
            <a:extLst>
              <a:ext uri="{FF2B5EF4-FFF2-40B4-BE49-F238E27FC236}">
                <a16:creationId xmlns:a16="http://schemas.microsoft.com/office/drawing/2014/main" id="{04D583EE-37BF-CC09-7BB1-41525DB2E5E9}"/>
              </a:ext>
            </a:extLst>
          </p:cNvPr>
          <p:cNvSpPr/>
          <p:nvPr/>
        </p:nvSpPr>
        <p:spPr>
          <a:xfrm>
            <a:off x="6269276" y="5890275"/>
            <a:ext cx="1590805" cy="52004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200" b="1" dirty="0" err="1">
                <a:solidFill>
                  <a:schemeClr val="tx1">
                    <a:lumMod val="95000"/>
                    <a:lumOff val="5000"/>
                  </a:schemeClr>
                </a:solidFill>
              </a:rPr>
              <a:t>Bản</a:t>
            </a:r>
            <a:r>
              <a:rPr lang="en-US" sz="1200" b="1" dirty="0">
                <a:solidFill>
                  <a:schemeClr val="tx1">
                    <a:lumMod val="95000"/>
                    <a:lumOff val="5000"/>
                  </a:schemeClr>
                </a:solidFill>
              </a:rPr>
              <a:t> </a:t>
            </a:r>
            <a:r>
              <a:rPr lang="en-US" sz="1200" b="1" dirty="0" err="1">
                <a:solidFill>
                  <a:schemeClr val="tx1">
                    <a:lumMod val="95000"/>
                    <a:lumOff val="5000"/>
                  </a:schemeClr>
                </a:solidFill>
              </a:rPr>
              <a:t>đánh</a:t>
            </a:r>
            <a:r>
              <a:rPr lang="en-US" sz="1200" b="1" dirty="0">
                <a:solidFill>
                  <a:schemeClr val="tx1">
                    <a:lumMod val="95000"/>
                    <a:lumOff val="5000"/>
                  </a:schemeClr>
                </a:solidFill>
              </a:rPr>
              <a:t> </a:t>
            </a:r>
            <a:r>
              <a:rPr lang="en-US" sz="1200" b="1" dirty="0" err="1">
                <a:solidFill>
                  <a:schemeClr val="tx1">
                    <a:lumMod val="95000"/>
                    <a:lumOff val="5000"/>
                  </a:schemeClr>
                </a:solidFill>
              </a:rPr>
              <a:t>giá</a:t>
            </a:r>
            <a:r>
              <a:rPr lang="en-US" sz="1200" b="1" dirty="0">
                <a:solidFill>
                  <a:schemeClr val="tx1">
                    <a:lumMod val="95000"/>
                    <a:lumOff val="5000"/>
                  </a:schemeClr>
                </a:solidFill>
              </a:rPr>
              <a:t> </a:t>
            </a:r>
            <a:r>
              <a:rPr lang="en-US" sz="1200" b="1" dirty="0" err="1">
                <a:solidFill>
                  <a:schemeClr val="tx1">
                    <a:lumMod val="95000"/>
                    <a:lumOff val="5000"/>
                  </a:schemeClr>
                </a:solidFill>
              </a:rPr>
              <a:t>của</a:t>
            </a:r>
            <a:r>
              <a:rPr lang="en-US" sz="1200" b="1" dirty="0">
                <a:solidFill>
                  <a:schemeClr val="tx1">
                    <a:lumMod val="95000"/>
                    <a:lumOff val="5000"/>
                  </a:schemeClr>
                </a:solidFill>
              </a:rPr>
              <a:t> GVHD</a:t>
            </a:r>
          </a:p>
        </p:txBody>
      </p:sp>
      <p:cxnSp>
        <p:nvCxnSpPr>
          <p:cNvPr id="43" name="Connector: Elbow 42">
            <a:extLst>
              <a:ext uri="{FF2B5EF4-FFF2-40B4-BE49-F238E27FC236}">
                <a16:creationId xmlns:a16="http://schemas.microsoft.com/office/drawing/2014/main" id="{0F4129B8-7E69-1046-811E-434117D0B8C9}"/>
              </a:ext>
            </a:extLst>
          </p:cNvPr>
          <p:cNvCxnSpPr>
            <a:cxnSpLocks/>
            <a:endCxn id="42" idx="1"/>
          </p:cNvCxnSpPr>
          <p:nvPr/>
        </p:nvCxnSpPr>
        <p:spPr>
          <a:xfrm rot="16200000" flipH="1">
            <a:off x="4502986" y="4384010"/>
            <a:ext cx="2793544" cy="739036"/>
          </a:xfrm>
          <a:prstGeom prst="bentConnector2">
            <a:avLst/>
          </a:prstGeom>
          <a:ln>
            <a:tailEnd type="triangle"/>
          </a:ln>
        </p:spPr>
        <p:style>
          <a:lnRef idx="3">
            <a:schemeClr val="accent1"/>
          </a:lnRef>
          <a:fillRef idx="0">
            <a:schemeClr val="accent1"/>
          </a:fillRef>
          <a:effectRef idx="2">
            <a:schemeClr val="accent1"/>
          </a:effectRef>
          <a:fontRef idx="minor">
            <a:schemeClr val="tx1"/>
          </a:fontRef>
        </p:style>
      </p:cxnSp>
      <p:sp>
        <p:nvSpPr>
          <p:cNvPr id="51" name="Rectangle 50">
            <a:extLst>
              <a:ext uri="{FF2B5EF4-FFF2-40B4-BE49-F238E27FC236}">
                <a16:creationId xmlns:a16="http://schemas.microsoft.com/office/drawing/2014/main" id="{C89FBB1F-8EB9-2565-AC32-7C287B6F4BB2}"/>
              </a:ext>
            </a:extLst>
          </p:cNvPr>
          <p:cNvSpPr/>
          <p:nvPr/>
        </p:nvSpPr>
        <p:spPr>
          <a:xfrm>
            <a:off x="6206649" y="4447470"/>
            <a:ext cx="1590805" cy="52004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200" b="1" dirty="0" err="1">
                <a:solidFill>
                  <a:schemeClr val="tx1">
                    <a:lumMod val="95000"/>
                    <a:lumOff val="5000"/>
                  </a:schemeClr>
                </a:solidFill>
              </a:rPr>
              <a:t>Nhật</a:t>
            </a:r>
            <a:r>
              <a:rPr lang="en-US" sz="1200" b="1" dirty="0">
                <a:solidFill>
                  <a:schemeClr val="tx1">
                    <a:lumMod val="95000"/>
                    <a:lumOff val="5000"/>
                  </a:schemeClr>
                </a:solidFill>
              </a:rPr>
              <a:t> </a:t>
            </a:r>
            <a:r>
              <a:rPr lang="en-US" sz="1200" b="1" dirty="0" err="1">
                <a:solidFill>
                  <a:schemeClr val="tx1">
                    <a:lumMod val="95000"/>
                    <a:lumOff val="5000"/>
                  </a:schemeClr>
                </a:solidFill>
              </a:rPr>
              <a:t>ký</a:t>
            </a:r>
            <a:r>
              <a:rPr lang="en-US" sz="1200" b="1" dirty="0">
                <a:solidFill>
                  <a:schemeClr val="tx1">
                    <a:lumMod val="95000"/>
                    <a:lumOff val="5000"/>
                  </a:schemeClr>
                </a:solidFill>
              </a:rPr>
              <a:t> </a:t>
            </a:r>
            <a:r>
              <a:rPr lang="en-US" sz="1200" b="1" dirty="0" err="1">
                <a:solidFill>
                  <a:schemeClr val="tx1">
                    <a:lumMod val="95000"/>
                    <a:lumOff val="5000"/>
                  </a:schemeClr>
                </a:solidFill>
              </a:rPr>
              <a:t>thực</a:t>
            </a:r>
            <a:r>
              <a:rPr lang="en-US" sz="1200" b="1" dirty="0">
                <a:solidFill>
                  <a:schemeClr val="tx1">
                    <a:lumMod val="95000"/>
                    <a:lumOff val="5000"/>
                  </a:schemeClr>
                </a:solidFill>
              </a:rPr>
              <a:t> </a:t>
            </a:r>
            <a:r>
              <a:rPr lang="en-US" sz="1200" b="1" dirty="0" err="1">
                <a:solidFill>
                  <a:schemeClr val="tx1">
                    <a:lumMod val="95000"/>
                    <a:lumOff val="5000"/>
                  </a:schemeClr>
                </a:solidFill>
              </a:rPr>
              <a:t>tập</a:t>
            </a:r>
            <a:endParaRPr lang="en-US" sz="1200" b="1" dirty="0">
              <a:solidFill>
                <a:schemeClr val="tx1">
                  <a:lumMod val="95000"/>
                  <a:lumOff val="5000"/>
                </a:schemeClr>
              </a:solidFill>
            </a:endParaRPr>
          </a:p>
        </p:txBody>
      </p:sp>
      <p:cxnSp>
        <p:nvCxnSpPr>
          <p:cNvPr id="52" name="Connector: Elbow 51">
            <a:extLst>
              <a:ext uri="{FF2B5EF4-FFF2-40B4-BE49-F238E27FC236}">
                <a16:creationId xmlns:a16="http://schemas.microsoft.com/office/drawing/2014/main" id="{634C568E-1524-AF03-2640-BF1306827A1A}"/>
              </a:ext>
            </a:extLst>
          </p:cNvPr>
          <p:cNvCxnSpPr>
            <a:cxnSpLocks/>
          </p:cNvCxnSpPr>
          <p:nvPr/>
        </p:nvCxnSpPr>
        <p:spPr>
          <a:xfrm rot="16200000" flipH="1">
            <a:off x="5209028" y="3709874"/>
            <a:ext cx="1318834" cy="676408"/>
          </a:xfrm>
          <a:prstGeom prst="bentConnector2">
            <a:avLst/>
          </a:prstGeom>
          <a:ln>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2723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706A3-6057-40C5-B830-4BFB3F41523B}"/>
              </a:ext>
            </a:extLst>
          </p:cNvPr>
          <p:cNvSpPr>
            <a:spLocks noGrp="1"/>
          </p:cNvSpPr>
          <p:nvPr>
            <p:ph type="title"/>
          </p:nvPr>
        </p:nvSpPr>
        <p:spPr/>
        <p:txBody>
          <a:bodyPr>
            <a:normAutofit/>
          </a:bodyPr>
          <a:lstStyle/>
          <a:p>
            <a:r>
              <a:rPr lang="en-US" sz="2400" b="1" dirty="0" err="1"/>
              <a:t>Sự</a:t>
            </a:r>
            <a:r>
              <a:rPr lang="en-US" sz="2400" b="1" dirty="0"/>
              <a:t> </a:t>
            </a:r>
            <a:r>
              <a:rPr lang="en-US" sz="2400" b="1" dirty="0" err="1"/>
              <a:t>khác</a:t>
            </a:r>
            <a:r>
              <a:rPr lang="en-US" sz="2400" b="1" dirty="0"/>
              <a:t> </a:t>
            </a:r>
            <a:r>
              <a:rPr lang="en-US" sz="2400" b="1" dirty="0" err="1"/>
              <a:t>biệt</a:t>
            </a:r>
            <a:r>
              <a:rPr lang="en-US" sz="2400" b="1" dirty="0"/>
              <a:t> </a:t>
            </a:r>
            <a:r>
              <a:rPr lang="en-US" sz="2400" b="1" dirty="0" err="1"/>
              <a:t>chính</a:t>
            </a:r>
            <a:r>
              <a:rPr lang="en-US" sz="2400" b="1" dirty="0"/>
              <a:t> </a:t>
            </a:r>
          </a:p>
        </p:txBody>
      </p:sp>
      <p:graphicFrame>
        <p:nvGraphicFramePr>
          <p:cNvPr id="5" name="Content Placeholder 4">
            <a:extLst>
              <a:ext uri="{FF2B5EF4-FFF2-40B4-BE49-F238E27FC236}">
                <a16:creationId xmlns:a16="http://schemas.microsoft.com/office/drawing/2014/main" id="{F1315F58-8C2B-4366-853D-DD5C559B2E1F}"/>
              </a:ext>
            </a:extLst>
          </p:cNvPr>
          <p:cNvGraphicFramePr>
            <a:graphicFrameLocks noGrp="1"/>
          </p:cNvGraphicFramePr>
          <p:nvPr>
            <p:ph idx="1"/>
            <p:extLst>
              <p:ext uri="{D42A27DB-BD31-4B8C-83A1-F6EECF244321}">
                <p14:modId xmlns:p14="http://schemas.microsoft.com/office/powerpoint/2010/main" val="2451526586"/>
              </p:ext>
            </p:extLst>
          </p:nvPr>
        </p:nvGraphicFramePr>
        <p:xfrm>
          <a:off x="715735" y="1443721"/>
          <a:ext cx="7886700" cy="4729480"/>
        </p:xfrm>
        <a:graphic>
          <a:graphicData uri="http://schemas.openxmlformats.org/drawingml/2006/table">
            <a:tbl>
              <a:tblPr firstRow="1" bandRow="1">
                <a:tableStyleId>{5C22544A-7EE6-4342-B048-85BDC9FD1C3A}</a:tableStyleId>
              </a:tblPr>
              <a:tblGrid>
                <a:gridCol w="3943350">
                  <a:extLst>
                    <a:ext uri="{9D8B030D-6E8A-4147-A177-3AD203B41FA5}">
                      <a16:colId xmlns:a16="http://schemas.microsoft.com/office/drawing/2014/main" val="126796720"/>
                    </a:ext>
                  </a:extLst>
                </a:gridCol>
                <a:gridCol w="3943350">
                  <a:extLst>
                    <a:ext uri="{9D8B030D-6E8A-4147-A177-3AD203B41FA5}">
                      <a16:colId xmlns:a16="http://schemas.microsoft.com/office/drawing/2014/main" val="450751850"/>
                    </a:ext>
                  </a:extLst>
                </a:gridCol>
              </a:tblGrid>
              <a:tr h="370840">
                <a:tc>
                  <a:txBody>
                    <a:bodyPr/>
                    <a:lstStyle/>
                    <a:p>
                      <a:r>
                        <a:rPr lang="en-US" sz="1600"/>
                        <a:t>Thực tập tốt nghiệp</a:t>
                      </a:r>
                    </a:p>
                  </a:txBody>
                  <a:tcPr/>
                </a:tc>
                <a:tc>
                  <a:txBody>
                    <a:bodyPr/>
                    <a:lstStyle/>
                    <a:p>
                      <a:r>
                        <a:rPr lang="en-US" sz="1600"/>
                        <a:t>Học </a:t>
                      </a:r>
                      <a:r>
                        <a:rPr lang="en-US" sz="1600" dirty="0" err="1"/>
                        <a:t>kỳ</a:t>
                      </a:r>
                      <a:r>
                        <a:rPr lang="en-US" sz="1600" dirty="0"/>
                        <a:t> </a:t>
                      </a:r>
                      <a:r>
                        <a:rPr lang="en-US" sz="1600" dirty="0" err="1"/>
                        <a:t>thực</a:t>
                      </a:r>
                      <a:r>
                        <a:rPr lang="en-US" sz="1600" dirty="0"/>
                        <a:t> </a:t>
                      </a:r>
                      <a:r>
                        <a:rPr lang="en-US" sz="1600" dirty="0" err="1"/>
                        <a:t>tế</a:t>
                      </a:r>
                      <a:endParaRPr lang="en-US" sz="1600" dirty="0"/>
                    </a:p>
                  </a:txBody>
                  <a:tcPr/>
                </a:tc>
                <a:extLst>
                  <a:ext uri="{0D108BD9-81ED-4DB2-BD59-A6C34878D82A}">
                    <a16:rowId xmlns:a16="http://schemas.microsoft.com/office/drawing/2014/main" val="1254512647"/>
                  </a:ext>
                </a:extLst>
              </a:tr>
              <a:tr h="370840">
                <a:tc>
                  <a:txBody>
                    <a:bodyPr/>
                    <a:lstStyle/>
                    <a:p>
                      <a:r>
                        <a:rPr lang="en-US" sz="1600" dirty="0"/>
                        <a:t>Ch</a:t>
                      </a:r>
                      <a:r>
                        <a:rPr lang="vi-VN" sz="1600" dirty="0"/>
                        <a:t>ư</a:t>
                      </a:r>
                      <a:r>
                        <a:rPr lang="en-US" sz="1600" dirty="0" err="1"/>
                        <a:t>ơng</a:t>
                      </a:r>
                      <a:r>
                        <a:rPr lang="en-US" sz="1600" dirty="0"/>
                        <a:t> 1: C</a:t>
                      </a:r>
                      <a:r>
                        <a:rPr lang="vi-VN" sz="1600" dirty="0"/>
                        <a:t>ơ</a:t>
                      </a:r>
                      <a:r>
                        <a:rPr lang="en-US" sz="1600" dirty="0"/>
                        <a:t> </a:t>
                      </a:r>
                      <a:r>
                        <a:rPr lang="en-US" sz="1600" dirty="0" err="1"/>
                        <a:t>sở</a:t>
                      </a:r>
                      <a:r>
                        <a:rPr lang="en-US" sz="1600" dirty="0"/>
                        <a:t> </a:t>
                      </a:r>
                      <a:r>
                        <a:rPr lang="en-US" sz="1600" dirty="0" err="1"/>
                        <a:t>lý</a:t>
                      </a:r>
                      <a:r>
                        <a:rPr lang="en-US" sz="1600" dirty="0"/>
                        <a:t> </a:t>
                      </a:r>
                      <a:r>
                        <a:rPr lang="en-US" sz="1600" dirty="0" err="1"/>
                        <a:t>thuyết</a:t>
                      </a:r>
                      <a:r>
                        <a:rPr lang="en-US" sz="1600" dirty="0"/>
                        <a:t> (</a:t>
                      </a:r>
                      <a:r>
                        <a:rPr lang="en-US" sz="1600" dirty="0" err="1"/>
                        <a:t>nêu</a:t>
                      </a:r>
                      <a:r>
                        <a:rPr lang="en-US" sz="1600" dirty="0"/>
                        <a:t> </a:t>
                      </a:r>
                      <a:r>
                        <a:rPr lang="en-US" sz="1600" dirty="0" err="1"/>
                        <a:t>các</a:t>
                      </a:r>
                      <a:r>
                        <a:rPr lang="en-US" sz="1600" dirty="0"/>
                        <a:t> concept, </a:t>
                      </a:r>
                      <a:r>
                        <a:rPr lang="en-US" sz="1600" dirty="0" err="1"/>
                        <a:t>các</a:t>
                      </a:r>
                      <a:r>
                        <a:rPr lang="en-US" sz="1600" dirty="0"/>
                        <a:t> </a:t>
                      </a:r>
                      <a:r>
                        <a:rPr lang="en-US" sz="1600" dirty="0" err="1"/>
                        <a:t>lý</a:t>
                      </a:r>
                      <a:r>
                        <a:rPr lang="en-US" sz="1600" dirty="0"/>
                        <a:t> </a:t>
                      </a:r>
                      <a:r>
                        <a:rPr lang="en-US" sz="1600" dirty="0" err="1"/>
                        <a:t>thuyết</a:t>
                      </a:r>
                      <a:r>
                        <a:rPr lang="en-US" sz="1600" dirty="0"/>
                        <a:t> </a:t>
                      </a:r>
                      <a:r>
                        <a:rPr lang="en-US" sz="1600" dirty="0" err="1"/>
                        <a:t>liên</a:t>
                      </a:r>
                      <a:r>
                        <a:rPr lang="en-US" sz="1600" dirty="0"/>
                        <a:t> </a:t>
                      </a:r>
                      <a:r>
                        <a:rPr lang="en-US" sz="1600" dirty="0" err="1"/>
                        <a:t>quan</a:t>
                      </a:r>
                      <a:r>
                        <a:rPr lang="en-US" sz="1600" dirty="0"/>
                        <a:t> </a:t>
                      </a:r>
                      <a:r>
                        <a:rPr lang="en-US" sz="1600" dirty="0" err="1"/>
                        <a:t>đến</a:t>
                      </a:r>
                      <a:r>
                        <a:rPr lang="en-US" sz="1600" dirty="0"/>
                        <a:t> concept </a:t>
                      </a:r>
                      <a:r>
                        <a:rPr lang="en-US" sz="1600" dirty="0" err="1"/>
                        <a:t>dùng</a:t>
                      </a:r>
                      <a:r>
                        <a:rPr lang="en-US" sz="1600" dirty="0"/>
                        <a:t> </a:t>
                      </a:r>
                      <a:r>
                        <a:rPr lang="en-US" sz="1600" dirty="0" err="1"/>
                        <a:t>trong</a:t>
                      </a:r>
                      <a:r>
                        <a:rPr lang="en-US" sz="1600" dirty="0"/>
                        <a:t> </a:t>
                      </a:r>
                      <a:r>
                        <a:rPr lang="en-US" sz="1600" dirty="0" err="1"/>
                        <a:t>bài</a:t>
                      </a:r>
                      <a:r>
                        <a:rPr lang="en-US" sz="1600" dirty="0"/>
                        <a:t>) </a:t>
                      </a:r>
                    </a:p>
                  </a:txBody>
                  <a:tcPr/>
                </a:tc>
                <a:tc>
                  <a:txBody>
                    <a:bodyPr/>
                    <a:lstStyle/>
                    <a:p>
                      <a:r>
                        <a:rPr lang="en-US" sz="1600" dirty="0"/>
                        <a:t>Ch</a:t>
                      </a:r>
                      <a:r>
                        <a:rPr lang="vi-VN" sz="1600" dirty="0"/>
                        <a:t>ư</a:t>
                      </a:r>
                      <a:r>
                        <a:rPr lang="en-US" sz="1600" dirty="0" err="1"/>
                        <a:t>ơng</a:t>
                      </a:r>
                      <a:r>
                        <a:rPr lang="en-US" sz="1600" dirty="0"/>
                        <a:t> 1: </a:t>
                      </a:r>
                      <a:r>
                        <a:rPr lang="en-US" sz="1600" dirty="0" err="1"/>
                        <a:t>Giới</a:t>
                      </a:r>
                      <a:r>
                        <a:rPr lang="en-US" sz="1600" dirty="0"/>
                        <a:t> </a:t>
                      </a:r>
                      <a:r>
                        <a:rPr lang="en-US" sz="1600" dirty="0" err="1"/>
                        <a:t>thiệu</a:t>
                      </a:r>
                      <a:r>
                        <a:rPr lang="en-US" sz="1600" dirty="0"/>
                        <a:t> </a:t>
                      </a:r>
                      <a:r>
                        <a:rPr lang="en-US" sz="1600" dirty="0" err="1"/>
                        <a:t>doanh</a:t>
                      </a:r>
                      <a:r>
                        <a:rPr lang="en-US" sz="1600" dirty="0"/>
                        <a:t> </a:t>
                      </a:r>
                      <a:r>
                        <a:rPr lang="en-US" sz="1600" dirty="0" err="1"/>
                        <a:t>nghiệp</a:t>
                      </a:r>
                      <a:r>
                        <a:rPr lang="en-US" sz="1600" dirty="0"/>
                        <a:t> (</a:t>
                      </a:r>
                      <a:r>
                        <a:rPr lang="en-US" sz="1600" dirty="0" err="1"/>
                        <a:t>phân</a:t>
                      </a:r>
                      <a:r>
                        <a:rPr lang="en-US" sz="1600" dirty="0"/>
                        <a:t> </a:t>
                      </a:r>
                      <a:r>
                        <a:rPr lang="en-US" sz="1600" dirty="0" err="1"/>
                        <a:t>tích</a:t>
                      </a:r>
                      <a:r>
                        <a:rPr lang="en-US" sz="1600" dirty="0"/>
                        <a:t> </a:t>
                      </a:r>
                      <a:r>
                        <a:rPr lang="en-US" sz="1600" dirty="0" err="1"/>
                        <a:t>chuyên</a:t>
                      </a:r>
                      <a:r>
                        <a:rPr lang="en-US" sz="1600" dirty="0"/>
                        <a:t> </a:t>
                      </a:r>
                      <a:r>
                        <a:rPr lang="en-US" sz="1600" dirty="0" err="1"/>
                        <a:t>sâu</a:t>
                      </a:r>
                      <a:r>
                        <a:rPr lang="en-US" sz="1600" dirty="0"/>
                        <a:t> </a:t>
                      </a:r>
                      <a:r>
                        <a:rPr lang="en-US" sz="1600" dirty="0" err="1"/>
                        <a:t>về</a:t>
                      </a:r>
                      <a:r>
                        <a:rPr lang="en-US" sz="1600" dirty="0"/>
                        <a:t> </a:t>
                      </a:r>
                      <a:r>
                        <a:rPr lang="en-US" sz="1600" dirty="0" err="1"/>
                        <a:t>hoạt</a:t>
                      </a:r>
                      <a:r>
                        <a:rPr lang="en-US" sz="1600" dirty="0"/>
                        <a:t> </a:t>
                      </a:r>
                      <a:r>
                        <a:rPr lang="en-US" sz="1600" dirty="0" err="1"/>
                        <a:t>động</a:t>
                      </a:r>
                      <a:r>
                        <a:rPr lang="en-US" sz="1600" dirty="0"/>
                        <a:t> </a:t>
                      </a:r>
                      <a:r>
                        <a:rPr lang="en-US" sz="1600" dirty="0" err="1"/>
                        <a:t>kinh</a:t>
                      </a:r>
                      <a:r>
                        <a:rPr lang="en-US" sz="1600" dirty="0"/>
                        <a:t> </a:t>
                      </a:r>
                      <a:r>
                        <a:rPr lang="en-US" sz="1600" dirty="0" err="1"/>
                        <a:t>doanh</a:t>
                      </a:r>
                      <a:r>
                        <a:rPr lang="en-US" sz="1600" dirty="0"/>
                        <a:t> </a:t>
                      </a:r>
                      <a:r>
                        <a:rPr lang="en-US" sz="1600" dirty="0" err="1"/>
                        <a:t>của</a:t>
                      </a:r>
                      <a:r>
                        <a:rPr lang="en-US" sz="1600" dirty="0"/>
                        <a:t> </a:t>
                      </a:r>
                      <a:r>
                        <a:rPr lang="en-US" sz="1600" dirty="0" err="1"/>
                        <a:t>doanh</a:t>
                      </a:r>
                      <a:r>
                        <a:rPr lang="en-US" sz="1600" dirty="0"/>
                        <a:t> </a:t>
                      </a:r>
                      <a:r>
                        <a:rPr lang="en-US" sz="1600" dirty="0" err="1"/>
                        <a:t>nghiệp</a:t>
                      </a:r>
                      <a:r>
                        <a:rPr lang="en-US" sz="1600" dirty="0"/>
                        <a:t>)</a:t>
                      </a:r>
                    </a:p>
                  </a:txBody>
                  <a:tcPr/>
                </a:tc>
                <a:extLst>
                  <a:ext uri="{0D108BD9-81ED-4DB2-BD59-A6C34878D82A}">
                    <a16:rowId xmlns:a16="http://schemas.microsoft.com/office/drawing/2014/main" val="4217139007"/>
                  </a:ext>
                </a:extLst>
              </a:tr>
              <a:tr h="370840">
                <a:tc>
                  <a:txBody>
                    <a:bodyPr/>
                    <a:lstStyle/>
                    <a:p>
                      <a:r>
                        <a:rPr lang="en-US" sz="1600" dirty="0"/>
                        <a:t>Ch</a:t>
                      </a:r>
                      <a:r>
                        <a:rPr lang="vi-VN" sz="1600" dirty="0"/>
                        <a:t>ư</a:t>
                      </a:r>
                      <a:r>
                        <a:rPr lang="en-US" sz="1600" dirty="0" err="1"/>
                        <a:t>ơng</a:t>
                      </a:r>
                      <a:r>
                        <a:rPr lang="en-US" sz="1600" dirty="0"/>
                        <a:t> 2: </a:t>
                      </a:r>
                      <a:br>
                        <a:rPr lang="en-US" sz="1600" dirty="0"/>
                      </a:br>
                      <a:r>
                        <a:rPr lang="en-US" sz="1600" dirty="0" err="1"/>
                        <a:t>Giới</a:t>
                      </a:r>
                      <a:r>
                        <a:rPr lang="en-US" sz="1600" dirty="0"/>
                        <a:t> </a:t>
                      </a:r>
                      <a:r>
                        <a:rPr lang="en-US" sz="1600" dirty="0" err="1"/>
                        <a:t>thiệu</a:t>
                      </a:r>
                      <a:r>
                        <a:rPr lang="en-US" sz="1600" dirty="0"/>
                        <a:t> c</a:t>
                      </a:r>
                      <a:r>
                        <a:rPr lang="vi-VN" sz="1600" dirty="0"/>
                        <a:t>ơ</a:t>
                      </a:r>
                      <a:r>
                        <a:rPr lang="en-US" sz="1600" dirty="0"/>
                        <a:t> bản </a:t>
                      </a:r>
                      <a:r>
                        <a:rPr lang="en-US" sz="1600" dirty="0" err="1"/>
                        <a:t>về</a:t>
                      </a:r>
                      <a:r>
                        <a:rPr lang="en-US" sz="1600" dirty="0"/>
                        <a:t> </a:t>
                      </a:r>
                      <a:r>
                        <a:rPr lang="en-US" sz="1600" dirty="0" err="1"/>
                        <a:t>doanh</a:t>
                      </a:r>
                      <a:r>
                        <a:rPr lang="en-US" sz="1600" dirty="0"/>
                        <a:t> </a:t>
                      </a:r>
                      <a:r>
                        <a:rPr lang="en-US" sz="1600" dirty="0" err="1"/>
                        <a:t>nghiệp</a:t>
                      </a:r>
                      <a:r>
                        <a:rPr lang="en-US" sz="1600" dirty="0"/>
                        <a:t>, </a:t>
                      </a:r>
                      <a:br>
                        <a:rPr lang="en-US" sz="1600" dirty="0"/>
                      </a:br>
                      <a:r>
                        <a:rPr lang="en-US" sz="1600" dirty="0" err="1"/>
                        <a:t>Giới</a:t>
                      </a:r>
                      <a:r>
                        <a:rPr lang="en-US" sz="1600" dirty="0"/>
                        <a:t> </a:t>
                      </a:r>
                      <a:r>
                        <a:rPr lang="en-US" sz="1600" dirty="0" err="1"/>
                        <a:t>thiệu</a:t>
                      </a:r>
                      <a:r>
                        <a:rPr lang="en-US" sz="1600" dirty="0"/>
                        <a:t> </a:t>
                      </a:r>
                      <a:r>
                        <a:rPr lang="en-US" sz="1600" dirty="0" err="1"/>
                        <a:t>vấn</a:t>
                      </a:r>
                      <a:r>
                        <a:rPr lang="en-US" sz="1600" dirty="0"/>
                        <a:t> đề, </a:t>
                      </a:r>
                      <a:br>
                        <a:rPr lang="en-US" sz="1600" dirty="0"/>
                      </a:br>
                      <a:r>
                        <a:rPr lang="en-US" sz="1600" dirty="0"/>
                        <a:t>Ph</a:t>
                      </a:r>
                      <a:r>
                        <a:rPr lang="vi-VN" sz="1600" dirty="0"/>
                        <a:t>ư</a:t>
                      </a:r>
                      <a:r>
                        <a:rPr lang="en-US" sz="1600" dirty="0" err="1"/>
                        <a:t>ơng</a:t>
                      </a:r>
                      <a:r>
                        <a:rPr lang="en-US" sz="1600" dirty="0"/>
                        <a:t> </a:t>
                      </a:r>
                      <a:r>
                        <a:rPr lang="en-US" sz="1600" dirty="0" err="1"/>
                        <a:t>pháp</a:t>
                      </a:r>
                      <a:r>
                        <a:rPr lang="en-US" sz="1600" dirty="0"/>
                        <a:t> </a:t>
                      </a:r>
                      <a:r>
                        <a:rPr lang="en-US" sz="1600" dirty="0" err="1"/>
                        <a:t>nghiên</a:t>
                      </a:r>
                      <a:r>
                        <a:rPr lang="en-US" sz="1600" dirty="0"/>
                        <a:t> </a:t>
                      </a:r>
                      <a:r>
                        <a:rPr lang="en-US" sz="1600" dirty="0" err="1"/>
                        <a:t>cứu</a:t>
                      </a:r>
                      <a:r>
                        <a:rPr lang="en-US" sz="1600" dirty="0"/>
                        <a:t>, </a:t>
                      </a:r>
                      <a:br>
                        <a:rPr lang="en-US" sz="1600" dirty="0"/>
                      </a:br>
                      <a:r>
                        <a:rPr lang="en-US" sz="1600" dirty="0" err="1"/>
                        <a:t>Kết</a:t>
                      </a:r>
                      <a:r>
                        <a:rPr lang="en-US" sz="1600" dirty="0"/>
                        <a:t> </a:t>
                      </a:r>
                      <a:r>
                        <a:rPr lang="en-US" sz="1600" dirty="0" err="1"/>
                        <a:t>quả</a:t>
                      </a:r>
                      <a:r>
                        <a:rPr lang="en-US" sz="1600" dirty="0"/>
                        <a:t> </a:t>
                      </a:r>
                      <a:r>
                        <a:rPr lang="en-US" sz="1600" dirty="0" err="1"/>
                        <a:t>nghiên</a:t>
                      </a:r>
                      <a:r>
                        <a:rPr lang="en-US" sz="1600" dirty="0"/>
                        <a:t> </a:t>
                      </a:r>
                      <a:r>
                        <a:rPr lang="en-US" sz="1600" dirty="0" err="1"/>
                        <a:t>cứu</a:t>
                      </a:r>
                      <a:endParaRPr lang="en-US" sz="1600" dirty="0"/>
                    </a:p>
                  </a:txBody>
                  <a:tcPr/>
                </a:tc>
                <a:tc>
                  <a:txBody>
                    <a:bodyPr/>
                    <a:lstStyle/>
                    <a:p>
                      <a:r>
                        <a:rPr lang="en-US" sz="1600" dirty="0"/>
                        <a:t>Ch</a:t>
                      </a:r>
                      <a:r>
                        <a:rPr lang="vi-VN" sz="1600" dirty="0"/>
                        <a:t>ư</a:t>
                      </a:r>
                      <a:r>
                        <a:rPr lang="en-US" sz="1600" dirty="0" err="1"/>
                        <a:t>ơng</a:t>
                      </a:r>
                      <a:r>
                        <a:rPr lang="en-US" sz="1600" dirty="0"/>
                        <a:t> 2: </a:t>
                      </a:r>
                      <a:br>
                        <a:rPr lang="en-US" sz="1600" dirty="0"/>
                      </a:br>
                      <a:r>
                        <a:rPr lang="en-US" sz="1600" dirty="0" err="1"/>
                        <a:t>Tổng</a:t>
                      </a:r>
                      <a:r>
                        <a:rPr lang="en-US" sz="1600" dirty="0"/>
                        <a:t> </a:t>
                      </a:r>
                      <a:r>
                        <a:rPr lang="en-US" sz="1600" dirty="0" err="1"/>
                        <a:t>quan</a:t>
                      </a:r>
                      <a:r>
                        <a:rPr lang="en-US" sz="1600" dirty="0"/>
                        <a:t> </a:t>
                      </a:r>
                      <a:r>
                        <a:rPr lang="en-US" sz="1600" dirty="0" err="1"/>
                        <a:t>về</a:t>
                      </a:r>
                      <a:r>
                        <a:rPr lang="en-US" sz="1600" dirty="0"/>
                        <a:t> </a:t>
                      </a:r>
                      <a:r>
                        <a:rPr lang="en-US" sz="1600" dirty="0" err="1"/>
                        <a:t>vấn</a:t>
                      </a:r>
                      <a:r>
                        <a:rPr lang="en-US" sz="1600" dirty="0"/>
                        <a:t> đề, </a:t>
                      </a:r>
                      <a:r>
                        <a:rPr lang="en-US" sz="1600" dirty="0" err="1"/>
                        <a:t>phân</a:t>
                      </a:r>
                      <a:r>
                        <a:rPr lang="en-US" sz="1600" dirty="0"/>
                        <a:t> </a:t>
                      </a:r>
                      <a:r>
                        <a:rPr lang="en-US" sz="1600" dirty="0" err="1"/>
                        <a:t>tích</a:t>
                      </a:r>
                      <a:r>
                        <a:rPr lang="en-US" sz="1600" dirty="0"/>
                        <a:t> </a:t>
                      </a:r>
                      <a:r>
                        <a:rPr lang="en-US" sz="1600" dirty="0" err="1"/>
                        <a:t>tình</a:t>
                      </a:r>
                      <a:r>
                        <a:rPr lang="en-US" sz="1600" dirty="0"/>
                        <a:t> </a:t>
                      </a:r>
                      <a:r>
                        <a:rPr lang="en-US" sz="1600" dirty="0" err="1"/>
                        <a:t>hình</a:t>
                      </a:r>
                      <a:r>
                        <a:rPr lang="en-US" sz="1600" dirty="0"/>
                        <a:t> </a:t>
                      </a:r>
                      <a:r>
                        <a:rPr lang="en-US" sz="1600" dirty="0" err="1"/>
                        <a:t>chung</a:t>
                      </a:r>
                      <a:r>
                        <a:rPr lang="en-US" sz="1600" dirty="0"/>
                        <a:t> </a:t>
                      </a:r>
                      <a:r>
                        <a:rPr lang="en-US" sz="1600" dirty="0" err="1"/>
                        <a:t>liên</a:t>
                      </a:r>
                      <a:r>
                        <a:rPr lang="en-US" sz="1600" dirty="0"/>
                        <a:t> </a:t>
                      </a:r>
                      <a:r>
                        <a:rPr lang="en-US" sz="1600" dirty="0" err="1"/>
                        <a:t>quan</a:t>
                      </a:r>
                      <a:r>
                        <a:rPr lang="en-US" sz="1600" dirty="0"/>
                        <a:t> </a:t>
                      </a:r>
                      <a:r>
                        <a:rPr lang="en-US" sz="1600" dirty="0" err="1"/>
                        <a:t>đến</a:t>
                      </a:r>
                      <a:r>
                        <a:rPr lang="en-US" sz="1600" dirty="0"/>
                        <a:t> </a:t>
                      </a:r>
                      <a:r>
                        <a:rPr lang="en-US" sz="1600" dirty="0" err="1"/>
                        <a:t>vấn</a:t>
                      </a:r>
                      <a:r>
                        <a:rPr lang="en-US" sz="1600" dirty="0"/>
                        <a:t> đề;</a:t>
                      </a:r>
                    </a:p>
                    <a:p>
                      <a:r>
                        <a:rPr lang="en-US" sz="1600" dirty="0"/>
                        <a:t>Ph</a:t>
                      </a:r>
                      <a:r>
                        <a:rPr lang="vi-VN" sz="1600" dirty="0"/>
                        <a:t>ư</a:t>
                      </a:r>
                      <a:r>
                        <a:rPr lang="en-US" sz="1600" dirty="0" err="1"/>
                        <a:t>ơng</a:t>
                      </a:r>
                      <a:r>
                        <a:rPr lang="en-US" sz="1600" dirty="0"/>
                        <a:t> </a:t>
                      </a:r>
                      <a:r>
                        <a:rPr lang="en-US" sz="1600" dirty="0" err="1"/>
                        <a:t>pháp</a:t>
                      </a:r>
                      <a:r>
                        <a:rPr lang="en-US" sz="1600" dirty="0"/>
                        <a:t> </a:t>
                      </a:r>
                      <a:r>
                        <a:rPr lang="en-US" sz="1600" dirty="0" err="1"/>
                        <a:t>nghiên</a:t>
                      </a:r>
                      <a:r>
                        <a:rPr lang="en-US" sz="1600" dirty="0"/>
                        <a:t> </a:t>
                      </a:r>
                      <a:r>
                        <a:rPr lang="en-US" sz="1600" dirty="0" err="1"/>
                        <a:t>cứu</a:t>
                      </a:r>
                      <a:r>
                        <a:rPr lang="en-US" sz="1600" dirty="0"/>
                        <a:t>, </a:t>
                      </a:r>
                      <a:br>
                        <a:rPr lang="en-US" sz="1600" dirty="0"/>
                      </a:br>
                      <a:r>
                        <a:rPr lang="en-US" sz="1600" dirty="0" err="1"/>
                        <a:t>Kết</a:t>
                      </a:r>
                      <a:r>
                        <a:rPr lang="en-US" sz="1600" dirty="0"/>
                        <a:t> </a:t>
                      </a:r>
                      <a:r>
                        <a:rPr lang="en-US" sz="1600" dirty="0" err="1"/>
                        <a:t>quả</a:t>
                      </a:r>
                      <a:r>
                        <a:rPr lang="en-US" sz="1600" dirty="0"/>
                        <a:t> </a:t>
                      </a:r>
                      <a:r>
                        <a:rPr lang="en-US" sz="1600" dirty="0" err="1"/>
                        <a:t>nghiên</a:t>
                      </a:r>
                      <a:r>
                        <a:rPr lang="en-US" sz="1600" dirty="0"/>
                        <a:t> </a:t>
                      </a:r>
                      <a:r>
                        <a:rPr lang="en-US" sz="1600" dirty="0" err="1"/>
                        <a:t>cứu</a:t>
                      </a:r>
                      <a:endParaRPr lang="en-US" sz="1600" dirty="0"/>
                    </a:p>
                  </a:txBody>
                  <a:tcPr/>
                </a:tc>
                <a:extLst>
                  <a:ext uri="{0D108BD9-81ED-4DB2-BD59-A6C34878D82A}">
                    <a16:rowId xmlns:a16="http://schemas.microsoft.com/office/drawing/2014/main" val="984377704"/>
                  </a:ext>
                </a:extLst>
              </a:tr>
              <a:tr h="370840">
                <a:tc>
                  <a:txBody>
                    <a:bodyPr/>
                    <a:lstStyle/>
                    <a:p>
                      <a:r>
                        <a:rPr lang="en-US" sz="1600"/>
                        <a:t>Không cần nhật ký thực tập</a:t>
                      </a:r>
                    </a:p>
                    <a:p>
                      <a:r>
                        <a:rPr lang="en-US" sz="1600"/>
                        <a:t>Có bản đánh giá của DN nh</a:t>
                      </a:r>
                      <a:r>
                        <a:rPr lang="vi-VN" sz="1600"/>
                        <a:t>ữ</a:t>
                      </a:r>
                      <a:r>
                        <a:rPr lang="en-US" sz="1600"/>
                        <a:t>ng không tính điểm</a:t>
                      </a:r>
                    </a:p>
                  </a:txBody>
                  <a:tcPr/>
                </a:tc>
                <a:tc>
                  <a:txBody>
                    <a:bodyPr/>
                    <a:lstStyle/>
                    <a:p>
                      <a:r>
                        <a:rPr lang="en-US" sz="1600" dirty="0" err="1"/>
                        <a:t>Yêu</a:t>
                      </a:r>
                      <a:r>
                        <a:rPr lang="en-US" sz="1600" dirty="0"/>
                        <a:t> </a:t>
                      </a:r>
                      <a:r>
                        <a:rPr lang="en-US" sz="1600" dirty="0" err="1"/>
                        <a:t>cầu</a:t>
                      </a:r>
                      <a:r>
                        <a:rPr lang="en-US" sz="1600" dirty="0"/>
                        <a:t> </a:t>
                      </a:r>
                      <a:r>
                        <a:rPr lang="en-US" sz="1600" dirty="0" err="1"/>
                        <a:t>có</a:t>
                      </a:r>
                      <a:r>
                        <a:rPr lang="en-US" sz="1600" dirty="0"/>
                        <a:t> </a:t>
                      </a:r>
                      <a:r>
                        <a:rPr lang="en-US" sz="1600" dirty="0" err="1"/>
                        <a:t>nhật</a:t>
                      </a:r>
                      <a:r>
                        <a:rPr lang="en-US" sz="1600" dirty="0"/>
                        <a:t> </a:t>
                      </a:r>
                      <a:r>
                        <a:rPr lang="en-US" sz="1600" dirty="0" err="1"/>
                        <a:t>ký</a:t>
                      </a:r>
                      <a:r>
                        <a:rPr lang="en-US" sz="1600" dirty="0"/>
                        <a:t> </a:t>
                      </a:r>
                      <a:r>
                        <a:rPr lang="en-US" sz="1600" dirty="0" err="1"/>
                        <a:t>thực</a:t>
                      </a:r>
                      <a:r>
                        <a:rPr lang="en-US" sz="1600" dirty="0"/>
                        <a:t> </a:t>
                      </a:r>
                      <a:r>
                        <a:rPr lang="en-US" sz="1600" dirty="0" err="1"/>
                        <a:t>tập</a:t>
                      </a:r>
                      <a:r>
                        <a:rPr lang="en-US" sz="1600" dirty="0"/>
                        <a:t>; </a:t>
                      </a:r>
                    </a:p>
                    <a:p>
                      <a:r>
                        <a:rPr lang="en-US" sz="1600" dirty="0" err="1"/>
                        <a:t>Bản</a:t>
                      </a:r>
                      <a:r>
                        <a:rPr lang="en-US" sz="1600" dirty="0"/>
                        <a:t> </a:t>
                      </a:r>
                      <a:r>
                        <a:rPr lang="en-US" sz="1600" dirty="0" err="1"/>
                        <a:t>đánh</a:t>
                      </a:r>
                      <a:r>
                        <a:rPr lang="en-US" sz="1600" dirty="0"/>
                        <a:t> </a:t>
                      </a:r>
                      <a:r>
                        <a:rPr lang="en-US" sz="1600" dirty="0" err="1"/>
                        <a:t>giá</a:t>
                      </a:r>
                      <a:r>
                        <a:rPr lang="en-US" sz="1600" dirty="0"/>
                        <a:t> </a:t>
                      </a:r>
                      <a:r>
                        <a:rPr lang="en-US" sz="1600" dirty="0" err="1"/>
                        <a:t>của</a:t>
                      </a:r>
                      <a:r>
                        <a:rPr lang="en-US" sz="1600" dirty="0"/>
                        <a:t> DN </a:t>
                      </a:r>
                      <a:r>
                        <a:rPr lang="en-US" sz="1600" dirty="0" err="1"/>
                        <a:t>dùng</a:t>
                      </a:r>
                      <a:r>
                        <a:rPr lang="en-US" sz="1600" dirty="0"/>
                        <a:t> </a:t>
                      </a:r>
                      <a:r>
                        <a:rPr lang="en-US" sz="1600" dirty="0" err="1"/>
                        <a:t>để</a:t>
                      </a:r>
                      <a:r>
                        <a:rPr lang="en-US" sz="1600" dirty="0"/>
                        <a:t> </a:t>
                      </a:r>
                      <a:r>
                        <a:rPr lang="en-US" sz="1600" dirty="0" err="1"/>
                        <a:t>tính</a:t>
                      </a:r>
                      <a:r>
                        <a:rPr lang="en-US" sz="1600" dirty="0"/>
                        <a:t> </a:t>
                      </a:r>
                      <a:r>
                        <a:rPr lang="en-US" sz="1600" dirty="0" err="1"/>
                        <a:t>điểm</a:t>
                      </a:r>
                      <a:endParaRPr lang="en-US" sz="1600" dirty="0"/>
                    </a:p>
                  </a:txBody>
                  <a:tcPr/>
                </a:tc>
                <a:extLst>
                  <a:ext uri="{0D108BD9-81ED-4DB2-BD59-A6C34878D82A}">
                    <a16:rowId xmlns:a16="http://schemas.microsoft.com/office/drawing/2014/main" val="2434343031"/>
                  </a:ext>
                </a:extLst>
              </a:tr>
              <a:tr h="370840">
                <a:tc>
                  <a:txBody>
                    <a:bodyPr/>
                    <a:lstStyle/>
                    <a:p>
                      <a:r>
                        <a:rPr lang="en-US" sz="1600"/>
                        <a:t>Đánh giá 100% bởi giảng viên h</a:t>
                      </a:r>
                      <a:r>
                        <a:rPr lang="vi-VN" sz="1600"/>
                        <a:t>ư</a:t>
                      </a:r>
                      <a:r>
                        <a:rPr lang="en-US" sz="1600"/>
                        <a:t>ớng dẫn và giảng viên chấm 2</a:t>
                      </a:r>
                    </a:p>
                  </a:txBody>
                  <a:tcPr/>
                </a:tc>
                <a:tc>
                  <a:txBody>
                    <a:bodyPr/>
                    <a:lstStyle/>
                    <a:p>
                      <a:r>
                        <a:rPr lang="en-US" sz="1600" dirty="0" err="1"/>
                        <a:t>Đánh</a:t>
                      </a:r>
                      <a:r>
                        <a:rPr lang="en-US" sz="1600" dirty="0"/>
                        <a:t> </a:t>
                      </a:r>
                      <a:r>
                        <a:rPr lang="en-US" sz="1600" dirty="0" err="1"/>
                        <a:t>giá</a:t>
                      </a:r>
                      <a:r>
                        <a:rPr lang="en-US" sz="1600" dirty="0"/>
                        <a:t> </a:t>
                      </a:r>
                      <a:r>
                        <a:rPr lang="en-US" sz="1600" dirty="0">
                          <a:highlight>
                            <a:srgbClr val="FFFF00"/>
                          </a:highlight>
                        </a:rPr>
                        <a:t>60% </a:t>
                      </a:r>
                      <a:r>
                        <a:rPr lang="en-US" sz="1600" dirty="0" err="1"/>
                        <a:t>bởi</a:t>
                      </a:r>
                      <a:r>
                        <a:rPr lang="en-US" sz="1600" dirty="0"/>
                        <a:t> </a:t>
                      </a:r>
                      <a:r>
                        <a:rPr lang="en-US" sz="1600" dirty="0" err="1"/>
                        <a:t>giảng</a:t>
                      </a:r>
                      <a:r>
                        <a:rPr lang="en-US" sz="1600" dirty="0"/>
                        <a:t> </a:t>
                      </a:r>
                      <a:r>
                        <a:rPr lang="en-US" sz="1600" dirty="0" err="1"/>
                        <a:t>viên</a:t>
                      </a:r>
                      <a:r>
                        <a:rPr lang="en-US" sz="1600" dirty="0"/>
                        <a:t> h</a:t>
                      </a:r>
                      <a:r>
                        <a:rPr lang="vi-VN" sz="1600" dirty="0"/>
                        <a:t>ư</a:t>
                      </a:r>
                      <a:r>
                        <a:rPr lang="en-US" sz="1600" dirty="0" err="1"/>
                        <a:t>ớng</a:t>
                      </a:r>
                      <a:r>
                        <a:rPr lang="en-US" sz="1600" dirty="0"/>
                        <a:t> </a:t>
                      </a:r>
                      <a:r>
                        <a:rPr lang="en-US" sz="1600" dirty="0" err="1"/>
                        <a:t>dẫn</a:t>
                      </a:r>
                      <a:endParaRPr lang="en-US" sz="1600" dirty="0"/>
                    </a:p>
                    <a:p>
                      <a:r>
                        <a:rPr lang="en-US" sz="1600" dirty="0">
                          <a:highlight>
                            <a:srgbClr val="FFFF00"/>
                          </a:highlight>
                        </a:rPr>
                        <a:t>40% </a:t>
                      </a:r>
                      <a:r>
                        <a:rPr lang="en-US" sz="1600" dirty="0" err="1"/>
                        <a:t>của</a:t>
                      </a:r>
                      <a:r>
                        <a:rPr lang="en-US" sz="1600" dirty="0"/>
                        <a:t> </a:t>
                      </a:r>
                      <a:r>
                        <a:rPr lang="en-US" sz="1600" dirty="0" err="1"/>
                        <a:t>doanh</a:t>
                      </a:r>
                      <a:r>
                        <a:rPr lang="en-US" sz="1600" dirty="0"/>
                        <a:t> </a:t>
                      </a:r>
                      <a:r>
                        <a:rPr lang="en-US" sz="1600" dirty="0" err="1"/>
                        <a:t>nghiệp</a:t>
                      </a:r>
                      <a:endParaRPr lang="en-US" sz="1600" dirty="0"/>
                    </a:p>
                  </a:txBody>
                  <a:tcPr/>
                </a:tc>
                <a:extLst>
                  <a:ext uri="{0D108BD9-81ED-4DB2-BD59-A6C34878D82A}">
                    <a16:rowId xmlns:a16="http://schemas.microsoft.com/office/drawing/2014/main" val="1508196778"/>
                  </a:ext>
                </a:extLst>
              </a:tr>
              <a:tr h="370840">
                <a:tc>
                  <a:txBody>
                    <a:bodyPr/>
                    <a:lstStyle/>
                    <a:p>
                      <a:r>
                        <a:rPr lang="en-US" sz="1600"/>
                        <a:t>Nhấn mạnh theo h</a:t>
                      </a:r>
                      <a:r>
                        <a:rPr lang="vi-VN" sz="1600"/>
                        <a:t>ư</a:t>
                      </a:r>
                      <a:r>
                        <a:rPr lang="en-US" sz="1600"/>
                        <a:t>ớng nghiên cứu ứng dụng</a:t>
                      </a:r>
                    </a:p>
                  </a:txBody>
                  <a:tcPr/>
                </a:tc>
                <a:tc>
                  <a:txBody>
                    <a:bodyPr/>
                    <a:lstStyle/>
                    <a:p>
                      <a:r>
                        <a:rPr lang="en-US" sz="1600" dirty="0" err="1"/>
                        <a:t>Nhấn</a:t>
                      </a:r>
                      <a:r>
                        <a:rPr lang="en-US" sz="1600" dirty="0"/>
                        <a:t> </a:t>
                      </a:r>
                      <a:r>
                        <a:rPr lang="en-US" sz="1600" dirty="0" err="1"/>
                        <a:t>mạnh</a:t>
                      </a:r>
                      <a:r>
                        <a:rPr lang="en-US" sz="1600" dirty="0"/>
                        <a:t> </a:t>
                      </a:r>
                      <a:r>
                        <a:rPr lang="en-US" sz="1600" dirty="0" err="1"/>
                        <a:t>thực</a:t>
                      </a:r>
                      <a:r>
                        <a:rPr lang="en-US" sz="1600" dirty="0"/>
                        <a:t> </a:t>
                      </a:r>
                      <a:r>
                        <a:rPr lang="en-US" sz="1600" dirty="0" err="1"/>
                        <a:t>hành</a:t>
                      </a:r>
                      <a:r>
                        <a:rPr lang="en-US" sz="1600" dirty="0"/>
                        <a:t> </a:t>
                      </a:r>
                      <a:r>
                        <a:rPr lang="en-US" sz="1600" dirty="0" err="1"/>
                        <a:t>nghề</a:t>
                      </a:r>
                      <a:r>
                        <a:rPr lang="en-US" sz="1600" dirty="0"/>
                        <a:t> </a:t>
                      </a:r>
                      <a:r>
                        <a:rPr lang="en-US" sz="1600" dirty="0" err="1"/>
                        <a:t>nghiệp</a:t>
                      </a:r>
                      <a:r>
                        <a:rPr lang="en-US" sz="1600" dirty="0"/>
                        <a:t>,  </a:t>
                      </a:r>
                      <a:r>
                        <a:rPr lang="en-US" sz="1600" dirty="0" err="1"/>
                        <a:t>đánh</a:t>
                      </a:r>
                      <a:r>
                        <a:rPr lang="en-US" sz="1600" dirty="0"/>
                        <a:t> </a:t>
                      </a:r>
                      <a:r>
                        <a:rPr lang="en-US" sz="1600" dirty="0" err="1"/>
                        <a:t>giá</a:t>
                      </a:r>
                      <a:r>
                        <a:rPr lang="en-US" sz="1600" dirty="0"/>
                        <a:t> </a:t>
                      </a:r>
                      <a:r>
                        <a:rPr lang="en-US" sz="1600" dirty="0" err="1"/>
                        <a:t>và</a:t>
                      </a:r>
                      <a:r>
                        <a:rPr lang="en-US" sz="1600" dirty="0"/>
                        <a:t> </a:t>
                      </a:r>
                      <a:r>
                        <a:rPr lang="en-US" sz="1600" dirty="0" err="1"/>
                        <a:t>phân</a:t>
                      </a:r>
                      <a:r>
                        <a:rPr lang="en-US" sz="1600" dirty="0"/>
                        <a:t> </a:t>
                      </a:r>
                      <a:r>
                        <a:rPr lang="en-US" sz="1600" dirty="0" err="1"/>
                        <a:t>tích</a:t>
                      </a:r>
                      <a:r>
                        <a:rPr lang="en-US" sz="1600" dirty="0"/>
                        <a:t> </a:t>
                      </a:r>
                      <a:r>
                        <a:rPr lang="en-US" sz="1600" dirty="0" err="1"/>
                        <a:t>kinh</a:t>
                      </a:r>
                      <a:r>
                        <a:rPr lang="en-US" sz="1600" dirty="0"/>
                        <a:t> </a:t>
                      </a:r>
                      <a:r>
                        <a:rPr lang="en-US" sz="1600" dirty="0" err="1"/>
                        <a:t>doanh</a:t>
                      </a:r>
                      <a:r>
                        <a:rPr lang="en-US" sz="1600" dirty="0"/>
                        <a:t> </a:t>
                      </a:r>
                      <a:r>
                        <a:rPr lang="en-US" sz="1600" dirty="0" err="1"/>
                        <a:t>dựa</a:t>
                      </a:r>
                      <a:r>
                        <a:rPr lang="en-US" sz="1600" dirty="0"/>
                        <a:t> </a:t>
                      </a:r>
                      <a:r>
                        <a:rPr lang="en-US" sz="1600" dirty="0" err="1"/>
                        <a:t>trên</a:t>
                      </a:r>
                      <a:r>
                        <a:rPr lang="en-US" sz="1600" dirty="0"/>
                        <a:t> </a:t>
                      </a:r>
                      <a:r>
                        <a:rPr lang="en-US" sz="1600" dirty="0" err="1"/>
                        <a:t>số</a:t>
                      </a:r>
                      <a:r>
                        <a:rPr lang="en-US" sz="1600" dirty="0"/>
                        <a:t> </a:t>
                      </a:r>
                      <a:r>
                        <a:rPr lang="en-US" sz="1600" dirty="0" err="1"/>
                        <a:t>liệu</a:t>
                      </a:r>
                      <a:r>
                        <a:rPr lang="en-US" sz="1600" dirty="0"/>
                        <a:t> </a:t>
                      </a:r>
                      <a:r>
                        <a:rPr lang="en-US" sz="1600" dirty="0" err="1"/>
                        <a:t>thực</a:t>
                      </a:r>
                      <a:r>
                        <a:rPr lang="en-US" sz="1600" dirty="0"/>
                        <a:t> </a:t>
                      </a:r>
                      <a:r>
                        <a:rPr lang="en-US" sz="1600" dirty="0" err="1"/>
                        <a:t>tế</a:t>
                      </a:r>
                      <a:endParaRPr lang="en-US" sz="1600" dirty="0"/>
                    </a:p>
                  </a:txBody>
                  <a:tcPr/>
                </a:tc>
                <a:extLst>
                  <a:ext uri="{0D108BD9-81ED-4DB2-BD59-A6C34878D82A}">
                    <a16:rowId xmlns:a16="http://schemas.microsoft.com/office/drawing/2014/main" val="1752861501"/>
                  </a:ext>
                </a:extLst>
              </a:tr>
            </a:tbl>
          </a:graphicData>
        </a:graphic>
      </p:graphicFrame>
      <p:sp>
        <p:nvSpPr>
          <p:cNvPr id="4" name="Slide Number Placeholder 3">
            <a:extLst>
              <a:ext uri="{FF2B5EF4-FFF2-40B4-BE49-F238E27FC236}">
                <a16:creationId xmlns:a16="http://schemas.microsoft.com/office/drawing/2014/main" id="{9B117E0D-B5FF-4A01-8EBC-FC59F54B4488}"/>
              </a:ext>
            </a:extLst>
          </p:cNvPr>
          <p:cNvSpPr>
            <a:spLocks noGrp="1"/>
          </p:cNvSpPr>
          <p:nvPr>
            <p:ph type="sldNum" sz="quarter" idx="12"/>
          </p:nvPr>
        </p:nvSpPr>
        <p:spPr/>
        <p:txBody>
          <a:bodyPr/>
          <a:lstStyle/>
          <a:p>
            <a:fld id="{5D84065D-F351-4B03-BD91-D8A6B8D4B362}" type="slidenum">
              <a:rPr lang="en-US" smtClean="0"/>
              <a:pPr/>
              <a:t>14</a:t>
            </a:fld>
            <a:endParaRPr lang="en-US" dirty="0"/>
          </a:p>
        </p:txBody>
      </p:sp>
      <p:sp>
        <p:nvSpPr>
          <p:cNvPr id="3" name="Date Placeholder 3">
            <a:extLst>
              <a:ext uri="{FF2B5EF4-FFF2-40B4-BE49-F238E27FC236}">
                <a16:creationId xmlns:a16="http://schemas.microsoft.com/office/drawing/2014/main" id="{B1F51B2A-FBF4-5443-A3EB-3E79FBEB7E82}"/>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3305673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2" y="655783"/>
            <a:ext cx="7200897" cy="604306"/>
          </a:xfrm>
        </p:spPr>
        <p:txBody>
          <a:bodyPr>
            <a:normAutofit/>
          </a:bodyPr>
          <a:lstStyle/>
          <a:p>
            <a:pPr algn="ctr"/>
            <a:r>
              <a:rPr lang="en-US" sz="2400" b="1">
                <a:solidFill>
                  <a:schemeClr val="accent6">
                    <a:lumMod val="75000"/>
                  </a:schemeClr>
                </a:solidFill>
              </a:rPr>
              <a:t>NỘI DUNG KLTN CỦA HỌC </a:t>
            </a:r>
            <a:r>
              <a:rPr lang="en-US" sz="2400" b="1" dirty="0">
                <a:solidFill>
                  <a:schemeClr val="accent6">
                    <a:lumMod val="75000"/>
                  </a:schemeClr>
                </a:solidFill>
              </a:rPr>
              <a:t>KỲ THỰC TẾ</a:t>
            </a:r>
            <a:endParaRPr lang="en-US" dirty="0"/>
          </a:p>
        </p:txBody>
      </p:sp>
      <p:sp>
        <p:nvSpPr>
          <p:cNvPr id="5" name="Content Placeholder 4">
            <a:extLst>
              <a:ext uri="{FF2B5EF4-FFF2-40B4-BE49-F238E27FC236}">
                <a16:creationId xmlns:a16="http://schemas.microsoft.com/office/drawing/2014/main" id="{5B58949C-2BF6-4DDE-BD62-A8AC0F6F7EEC}"/>
              </a:ext>
            </a:extLst>
          </p:cNvPr>
          <p:cNvSpPr>
            <a:spLocks noGrp="1"/>
          </p:cNvSpPr>
          <p:nvPr>
            <p:ph idx="1"/>
          </p:nvPr>
        </p:nvSpPr>
        <p:spPr>
          <a:xfrm>
            <a:off x="628650" y="1260089"/>
            <a:ext cx="7886700" cy="4916874"/>
          </a:xfrm>
        </p:spPr>
        <p:txBody>
          <a:bodyPr>
            <a:normAutofit lnSpcReduction="10000"/>
          </a:bodyPr>
          <a:lstStyle/>
          <a:p>
            <a:r>
              <a:rPr lang="en-US" sz="2000" dirty="0"/>
              <a:t>Trang </a:t>
            </a:r>
            <a:r>
              <a:rPr lang="en-US" sz="2000" dirty="0" err="1"/>
              <a:t>bìa</a:t>
            </a:r>
            <a:r>
              <a:rPr lang="en-US" sz="2000" dirty="0"/>
              <a:t>, </a:t>
            </a:r>
            <a:r>
              <a:rPr lang="vi-VN" sz="2000" dirty="0"/>
              <a:t>Lời cảm ơn và cam kết</a:t>
            </a:r>
            <a:r>
              <a:rPr lang="en-US" sz="2000" dirty="0"/>
              <a:t>, </a:t>
            </a:r>
            <a:r>
              <a:rPr lang="en-US" sz="2000" dirty="0" err="1"/>
              <a:t>Bảng</a:t>
            </a:r>
            <a:r>
              <a:rPr lang="en-US" sz="2000" dirty="0"/>
              <a:t> </a:t>
            </a:r>
            <a:r>
              <a:rPr lang="en-US" sz="2000" dirty="0" err="1"/>
              <a:t>đánh</a:t>
            </a:r>
            <a:r>
              <a:rPr lang="en-US" sz="2000" dirty="0"/>
              <a:t> </a:t>
            </a:r>
            <a:r>
              <a:rPr lang="en-US" sz="2000" dirty="0" err="1"/>
              <a:t>giá</a:t>
            </a:r>
            <a:r>
              <a:rPr lang="en-US" sz="2000" dirty="0"/>
              <a:t> </a:t>
            </a:r>
            <a:r>
              <a:rPr lang="en-US" sz="2000" dirty="0" err="1"/>
              <a:t>của</a:t>
            </a:r>
            <a:r>
              <a:rPr lang="en-US" sz="2000" dirty="0"/>
              <a:t> </a:t>
            </a:r>
            <a:r>
              <a:rPr lang="en-US" sz="2000" dirty="0" err="1"/>
              <a:t>Doanh</a:t>
            </a:r>
            <a:r>
              <a:rPr lang="en-US" sz="2000" dirty="0"/>
              <a:t> </a:t>
            </a:r>
            <a:r>
              <a:rPr lang="en-US" sz="2000" dirty="0" err="1"/>
              <a:t>nghiệp</a:t>
            </a:r>
            <a:r>
              <a:rPr lang="en-US" sz="2000" dirty="0"/>
              <a:t>, </a:t>
            </a:r>
            <a:r>
              <a:rPr lang="vi-VN" sz="2000" dirty="0"/>
              <a:t>Bảng đánh giá của Giáo Viên hướng dẫn</a:t>
            </a:r>
            <a:r>
              <a:rPr lang="en-US" sz="2000" dirty="0"/>
              <a:t>, </a:t>
            </a:r>
            <a:r>
              <a:rPr lang="vi-VN" sz="2000" dirty="0"/>
              <a:t>Tóm lược</a:t>
            </a:r>
            <a:r>
              <a:rPr lang="en-US" sz="2000" dirty="0"/>
              <a:t>, </a:t>
            </a:r>
            <a:r>
              <a:rPr lang="en-US" sz="2000" dirty="0" err="1"/>
              <a:t>Các</a:t>
            </a:r>
            <a:r>
              <a:rPr lang="en-US" sz="2000" dirty="0"/>
              <a:t> </a:t>
            </a:r>
            <a:r>
              <a:rPr lang="en-US" sz="2000" dirty="0" err="1"/>
              <a:t>mục</a:t>
            </a:r>
            <a:r>
              <a:rPr lang="en-US" sz="2000" dirty="0"/>
              <a:t> </a:t>
            </a:r>
            <a:r>
              <a:rPr lang="en-US" sz="2000" dirty="0" err="1"/>
              <a:t>lục</a:t>
            </a:r>
            <a:r>
              <a:rPr lang="en-US" sz="2000" dirty="0"/>
              <a:t> </a:t>
            </a:r>
          </a:p>
          <a:p>
            <a:r>
              <a:rPr lang="en-US" sz="2000" b="1" i="1" dirty="0" err="1"/>
              <a:t>Mở</a:t>
            </a:r>
            <a:r>
              <a:rPr lang="en-US" sz="2000" b="1" i="1" dirty="0"/>
              <a:t> </a:t>
            </a:r>
            <a:r>
              <a:rPr lang="en-US" sz="2000" b="1" i="1" dirty="0" err="1"/>
              <a:t>đầu</a:t>
            </a:r>
            <a:r>
              <a:rPr lang="en-US" sz="2000" b="1" i="1" dirty="0"/>
              <a:t> (Introduction) </a:t>
            </a:r>
          </a:p>
          <a:p>
            <a:r>
              <a:rPr lang="vi-VN" sz="2000" b="1" dirty="0"/>
              <a:t>Chương 1. </a:t>
            </a:r>
            <a:r>
              <a:rPr lang="en-US" sz="2000" b="1" dirty="0" err="1"/>
              <a:t>Giới</a:t>
            </a:r>
            <a:r>
              <a:rPr lang="en-US" sz="2000" b="1" dirty="0"/>
              <a:t> </a:t>
            </a:r>
            <a:r>
              <a:rPr lang="en-US" sz="2000" b="1" dirty="0" err="1"/>
              <a:t>thiệu</a:t>
            </a:r>
            <a:r>
              <a:rPr lang="en-US" sz="2000" b="1" dirty="0"/>
              <a:t> </a:t>
            </a:r>
            <a:r>
              <a:rPr lang="en-US" sz="2000" b="1" dirty="0" err="1"/>
              <a:t>về</a:t>
            </a:r>
            <a:r>
              <a:rPr lang="en-US" sz="2000" b="1" dirty="0"/>
              <a:t> </a:t>
            </a:r>
            <a:r>
              <a:rPr lang="en-US" sz="2000" b="1" dirty="0" err="1"/>
              <a:t>doanh</a:t>
            </a:r>
            <a:r>
              <a:rPr lang="en-US" sz="2000" b="1" dirty="0"/>
              <a:t> </a:t>
            </a:r>
            <a:r>
              <a:rPr lang="en-US" sz="2000" b="1" dirty="0" err="1"/>
              <a:t>nghiệp</a:t>
            </a:r>
            <a:r>
              <a:rPr lang="en-US" sz="2000" b="1" dirty="0"/>
              <a:t> (Introduction)</a:t>
            </a:r>
          </a:p>
          <a:p>
            <a:r>
              <a:rPr lang="vi-VN" sz="2000" b="1" dirty="0"/>
              <a:t>Chương 2. Phân tích vấn đề (Problem Analysis) </a:t>
            </a:r>
            <a:endParaRPr lang="en-US" sz="2000" b="1" dirty="0"/>
          </a:p>
          <a:p>
            <a:pPr lvl="1">
              <a:buFont typeface="Wingdings" panose="05000000000000000000" pitchFamily="2" charset="2"/>
              <a:buChar char="§"/>
            </a:pPr>
            <a:r>
              <a:rPr lang="en-US" sz="1600" dirty="0"/>
              <a:t>2.1. </a:t>
            </a:r>
            <a:r>
              <a:rPr lang="en-US" sz="1600" dirty="0" err="1"/>
              <a:t>Tổng</a:t>
            </a:r>
            <a:r>
              <a:rPr lang="en-US" sz="1600" dirty="0"/>
              <a:t> </a:t>
            </a:r>
            <a:r>
              <a:rPr lang="en-US" sz="1600" dirty="0" err="1"/>
              <a:t>quan</a:t>
            </a:r>
            <a:r>
              <a:rPr lang="en-US" sz="1600" dirty="0"/>
              <a:t> </a:t>
            </a:r>
            <a:r>
              <a:rPr lang="en-US" sz="1600" dirty="0" err="1"/>
              <a:t>về</a:t>
            </a:r>
            <a:r>
              <a:rPr lang="en-US" sz="1600" dirty="0"/>
              <a:t> </a:t>
            </a:r>
            <a:r>
              <a:rPr lang="en-US" sz="1600" dirty="0" err="1"/>
              <a:t>vấn</a:t>
            </a:r>
            <a:r>
              <a:rPr lang="en-US" sz="1600" dirty="0"/>
              <a:t> đề (Brief Literature Review)</a:t>
            </a:r>
          </a:p>
          <a:p>
            <a:pPr lvl="1">
              <a:buFont typeface="Wingdings" panose="05000000000000000000" pitchFamily="2" charset="2"/>
              <a:buChar char="§"/>
            </a:pPr>
            <a:r>
              <a:rPr lang="en-US" sz="1600" dirty="0"/>
              <a:t>2.2. </a:t>
            </a:r>
            <a:r>
              <a:rPr lang="en-US" sz="1600" dirty="0" err="1"/>
              <a:t>Phân</a:t>
            </a:r>
            <a:r>
              <a:rPr lang="en-US" sz="1600" dirty="0"/>
              <a:t> </a:t>
            </a:r>
            <a:r>
              <a:rPr lang="en-US" sz="1600" dirty="0" err="1"/>
              <a:t>tích</a:t>
            </a:r>
            <a:r>
              <a:rPr lang="en-US" sz="1600" dirty="0"/>
              <a:t> </a:t>
            </a:r>
            <a:r>
              <a:rPr lang="en-US" sz="1600" dirty="0" err="1"/>
              <a:t>tình</a:t>
            </a:r>
            <a:r>
              <a:rPr lang="en-US" sz="1600" dirty="0"/>
              <a:t> </a:t>
            </a:r>
            <a:r>
              <a:rPr lang="en-US" sz="1600" dirty="0" err="1"/>
              <a:t>hình</a:t>
            </a:r>
            <a:r>
              <a:rPr lang="en-US" sz="1600" dirty="0"/>
              <a:t> (Situation Analysis)</a:t>
            </a:r>
          </a:p>
          <a:p>
            <a:pPr lvl="1">
              <a:buFont typeface="Wingdings" panose="05000000000000000000" pitchFamily="2" charset="2"/>
              <a:buChar char="§"/>
            </a:pPr>
            <a:r>
              <a:rPr lang="en-US" sz="1600" dirty="0"/>
              <a:t>2.3. </a:t>
            </a:r>
            <a:r>
              <a:rPr lang="en-US" sz="1600" dirty="0" err="1"/>
              <a:t>Các</a:t>
            </a:r>
            <a:r>
              <a:rPr lang="en-US" sz="1600" dirty="0"/>
              <a:t> </a:t>
            </a:r>
            <a:r>
              <a:rPr lang="en-US" sz="1600" dirty="0" err="1"/>
              <a:t>phương</a:t>
            </a:r>
            <a:r>
              <a:rPr lang="en-US" sz="1600" dirty="0"/>
              <a:t> </a:t>
            </a:r>
            <a:r>
              <a:rPr lang="en-US" sz="1600" dirty="0" err="1"/>
              <a:t>pháp</a:t>
            </a:r>
            <a:r>
              <a:rPr lang="en-US" sz="1600" dirty="0"/>
              <a:t> </a:t>
            </a:r>
            <a:r>
              <a:rPr lang="en-US" sz="1600" dirty="0" err="1"/>
              <a:t>nghiên</a:t>
            </a:r>
            <a:r>
              <a:rPr lang="en-US" sz="1600" dirty="0"/>
              <a:t> </a:t>
            </a:r>
            <a:r>
              <a:rPr lang="en-US" sz="1600" dirty="0" err="1"/>
              <a:t>cứu</a:t>
            </a:r>
            <a:r>
              <a:rPr lang="en-US" sz="1600" dirty="0"/>
              <a:t> (Research Methodology)</a:t>
            </a:r>
          </a:p>
          <a:p>
            <a:pPr lvl="1">
              <a:buFont typeface="Wingdings" panose="05000000000000000000" pitchFamily="2" charset="2"/>
              <a:buChar char="§"/>
            </a:pPr>
            <a:r>
              <a:rPr lang="en-US" sz="1600" dirty="0"/>
              <a:t>2.4. </a:t>
            </a:r>
            <a:r>
              <a:rPr lang="en-US" sz="1600" dirty="0" err="1"/>
              <a:t>Kết</a:t>
            </a:r>
            <a:r>
              <a:rPr lang="en-US" sz="1600" dirty="0"/>
              <a:t> </a:t>
            </a:r>
            <a:r>
              <a:rPr lang="en-US" sz="1600" dirty="0" err="1"/>
              <a:t>quả</a:t>
            </a:r>
            <a:r>
              <a:rPr lang="en-US" sz="1600" dirty="0"/>
              <a:t> </a:t>
            </a:r>
            <a:r>
              <a:rPr lang="en-US" sz="1600" dirty="0" err="1"/>
              <a:t>nghiên</a:t>
            </a:r>
            <a:r>
              <a:rPr lang="en-US" sz="1600" dirty="0"/>
              <a:t> </a:t>
            </a:r>
            <a:r>
              <a:rPr lang="en-US" sz="1600" dirty="0" err="1"/>
              <a:t>cứu</a:t>
            </a:r>
            <a:r>
              <a:rPr lang="en-US" sz="1600" dirty="0"/>
              <a:t> (Research Results)</a:t>
            </a:r>
          </a:p>
          <a:p>
            <a:r>
              <a:rPr lang="vi-VN" sz="2000" b="1" dirty="0"/>
              <a:t>Chương 3. Đề xuất giải pháp (Recommendations) </a:t>
            </a:r>
          </a:p>
          <a:p>
            <a:r>
              <a:rPr lang="en-US" sz="2000" b="1" i="1" dirty="0" err="1"/>
              <a:t>Kết</a:t>
            </a:r>
            <a:r>
              <a:rPr lang="en-US" sz="2000" b="1" i="1" dirty="0"/>
              <a:t> </a:t>
            </a:r>
            <a:r>
              <a:rPr lang="en-US" sz="2000" b="1" i="1" dirty="0" err="1"/>
              <a:t>luận</a:t>
            </a:r>
            <a:r>
              <a:rPr lang="en-US" sz="2000" b="1" i="1" dirty="0"/>
              <a:t> (Conclusion) </a:t>
            </a:r>
          </a:p>
          <a:p>
            <a:r>
              <a:rPr lang="en-US" sz="2000" dirty="0" err="1"/>
              <a:t>Tài</a:t>
            </a:r>
            <a:r>
              <a:rPr lang="en-US" sz="2000" dirty="0"/>
              <a:t> </a:t>
            </a:r>
            <a:r>
              <a:rPr lang="en-US" sz="2000" dirty="0" err="1"/>
              <a:t>liệu</a:t>
            </a:r>
            <a:r>
              <a:rPr lang="en-US" sz="2000" dirty="0"/>
              <a:t> </a:t>
            </a:r>
            <a:r>
              <a:rPr lang="en-US" sz="2000" dirty="0" err="1"/>
              <a:t>tham</a:t>
            </a:r>
            <a:r>
              <a:rPr lang="en-US" sz="2000" dirty="0"/>
              <a:t> </a:t>
            </a:r>
            <a:r>
              <a:rPr lang="en-US" sz="2000" dirty="0" err="1"/>
              <a:t>khảo</a:t>
            </a:r>
            <a:r>
              <a:rPr lang="en-US" sz="2000" dirty="0"/>
              <a:t> </a:t>
            </a:r>
          </a:p>
          <a:p>
            <a:r>
              <a:rPr lang="en-US" sz="2000" dirty="0" err="1"/>
              <a:t>Phụ</a:t>
            </a:r>
            <a:r>
              <a:rPr lang="en-US" sz="2000" dirty="0"/>
              <a:t> </a:t>
            </a:r>
            <a:r>
              <a:rPr lang="en-US" sz="2000" dirty="0" err="1"/>
              <a:t>lục</a:t>
            </a:r>
            <a:r>
              <a:rPr lang="en-US" sz="2000" dirty="0"/>
              <a:t> </a:t>
            </a:r>
          </a:p>
          <a:p>
            <a:r>
              <a:rPr lang="en-US" sz="2000" dirty="0" err="1"/>
              <a:t>Kết</a:t>
            </a:r>
            <a:r>
              <a:rPr lang="en-US" sz="2000" dirty="0"/>
              <a:t> </a:t>
            </a:r>
            <a:r>
              <a:rPr lang="en-US" sz="2000" dirty="0" err="1"/>
              <a:t>quả</a:t>
            </a:r>
            <a:r>
              <a:rPr lang="en-US" sz="2000" dirty="0"/>
              <a:t> </a:t>
            </a:r>
            <a:r>
              <a:rPr lang="en-US" sz="2000" dirty="0" err="1"/>
              <a:t>kiểm</a:t>
            </a:r>
            <a:r>
              <a:rPr lang="en-US" sz="2000" dirty="0"/>
              <a:t> </a:t>
            </a:r>
            <a:r>
              <a:rPr lang="en-US" sz="2000" dirty="0" err="1"/>
              <a:t>tra</a:t>
            </a:r>
            <a:r>
              <a:rPr lang="en-US" sz="2000" dirty="0"/>
              <a:t> </a:t>
            </a:r>
            <a:r>
              <a:rPr lang="en-US" sz="2000" dirty="0" err="1"/>
              <a:t>đạo</a:t>
            </a:r>
            <a:r>
              <a:rPr lang="en-US" sz="2000" dirty="0"/>
              <a:t> </a:t>
            </a:r>
            <a:r>
              <a:rPr lang="en-US" sz="2000" dirty="0" err="1"/>
              <a:t>văn</a:t>
            </a:r>
            <a:r>
              <a:rPr lang="en-US" sz="2000" dirty="0"/>
              <a:t> </a:t>
            </a:r>
          </a:p>
          <a:p>
            <a:endParaRPr lang="en-US" sz="2000" dirty="0"/>
          </a:p>
        </p:txBody>
      </p:sp>
      <p:sp>
        <p:nvSpPr>
          <p:cNvPr id="3" name="Date Placeholder 3">
            <a:extLst>
              <a:ext uri="{FF2B5EF4-FFF2-40B4-BE49-F238E27FC236}">
                <a16:creationId xmlns:a16="http://schemas.microsoft.com/office/drawing/2014/main" id="{068DEA00-1FFA-5272-24A0-82430E2CB281}"/>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2141876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D11993-BD1E-4D76-B824-840F99A121C6}"/>
              </a:ext>
            </a:extLst>
          </p:cNvPr>
          <p:cNvSpPr>
            <a:spLocks noGrp="1"/>
          </p:cNvSpPr>
          <p:nvPr>
            <p:ph type="sldNum" sz="quarter" idx="12"/>
          </p:nvPr>
        </p:nvSpPr>
        <p:spPr/>
        <p:txBody>
          <a:bodyPr/>
          <a:lstStyle/>
          <a:p>
            <a:fld id="{5D84065D-F351-4B03-BD91-D8A6B8D4B362}" type="slidenum">
              <a:rPr lang="en-US" smtClean="0"/>
              <a:pPr/>
              <a:t>16</a:t>
            </a:fld>
            <a:endParaRPr lang="en-US" dirty="0"/>
          </a:p>
        </p:txBody>
      </p:sp>
      <p:sp>
        <p:nvSpPr>
          <p:cNvPr id="5" name="Rectangle 4">
            <a:extLst>
              <a:ext uri="{FF2B5EF4-FFF2-40B4-BE49-F238E27FC236}">
                <a16:creationId xmlns:a16="http://schemas.microsoft.com/office/drawing/2014/main" id="{223A8E64-9595-4269-AC38-942915A2054A}"/>
              </a:ext>
            </a:extLst>
          </p:cNvPr>
          <p:cNvSpPr/>
          <p:nvPr/>
        </p:nvSpPr>
        <p:spPr>
          <a:xfrm>
            <a:off x="3235931" y="1457584"/>
            <a:ext cx="1304939" cy="439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2.2 </a:t>
            </a:r>
            <a:r>
              <a:rPr lang="en-US" sz="1200" dirty="0" err="1"/>
              <a:t>Phân</a:t>
            </a:r>
            <a:r>
              <a:rPr lang="en-US" sz="1200" dirty="0"/>
              <a:t> </a:t>
            </a:r>
            <a:r>
              <a:rPr lang="en-US" sz="1200" dirty="0" err="1"/>
              <a:t>tích</a:t>
            </a:r>
            <a:r>
              <a:rPr lang="en-US" sz="1200" dirty="0"/>
              <a:t> </a:t>
            </a:r>
            <a:r>
              <a:rPr lang="en-US" sz="1200" dirty="0" err="1"/>
              <a:t>tình</a:t>
            </a:r>
            <a:r>
              <a:rPr lang="en-US" sz="1200" dirty="0"/>
              <a:t> </a:t>
            </a:r>
            <a:r>
              <a:rPr lang="en-US" sz="1200" dirty="0" err="1"/>
              <a:t>hình</a:t>
            </a:r>
            <a:endParaRPr lang="en-US" sz="1200" dirty="0"/>
          </a:p>
        </p:txBody>
      </p:sp>
      <p:sp>
        <p:nvSpPr>
          <p:cNvPr id="6" name="Rectangle 5">
            <a:extLst>
              <a:ext uri="{FF2B5EF4-FFF2-40B4-BE49-F238E27FC236}">
                <a16:creationId xmlns:a16="http://schemas.microsoft.com/office/drawing/2014/main" id="{119593AD-25D0-4D17-9096-272E38BA89C2}"/>
              </a:ext>
            </a:extLst>
          </p:cNvPr>
          <p:cNvSpPr/>
          <p:nvPr/>
        </p:nvSpPr>
        <p:spPr>
          <a:xfrm>
            <a:off x="3538289" y="2278237"/>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100" dirty="0"/>
              <a:t>Factor 1</a:t>
            </a:r>
          </a:p>
        </p:txBody>
      </p:sp>
      <p:sp>
        <p:nvSpPr>
          <p:cNvPr id="7" name="Rectangle 6">
            <a:extLst>
              <a:ext uri="{FF2B5EF4-FFF2-40B4-BE49-F238E27FC236}">
                <a16:creationId xmlns:a16="http://schemas.microsoft.com/office/drawing/2014/main" id="{57CB9CAB-2786-4A0B-8B01-C66DC7B57BAC}"/>
              </a:ext>
            </a:extLst>
          </p:cNvPr>
          <p:cNvSpPr/>
          <p:nvPr/>
        </p:nvSpPr>
        <p:spPr>
          <a:xfrm>
            <a:off x="3538287" y="2984350"/>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3</a:t>
            </a:r>
          </a:p>
        </p:txBody>
      </p:sp>
      <p:sp>
        <p:nvSpPr>
          <p:cNvPr id="8" name="Rectangle 7">
            <a:extLst>
              <a:ext uri="{FF2B5EF4-FFF2-40B4-BE49-F238E27FC236}">
                <a16:creationId xmlns:a16="http://schemas.microsoft.com/office/drawing/2014/main" id="{8A35BDDA-37ED-49A7-81AE-CABB400A326D}"/>
              </a:ext>
            </a:extLst>
          </p:cNvPr>
          <p:cNvSpPr/>
          <p:nvPr/>
        </p:nvSpPr>
        <p:spPr>
          <a:xfrm>
            <a:off x="3538287" y="3768261"/>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a:t>
            </a:r>
          </a:p>
        </p:txBody>
      </p:sp>
      <p:sp>
        <p:nvSpPr>
          <p:cNvPr id="9" name="Rectangle 8">
            <a:extLst>
              <a:ext uri="{FF2B5EF4-FFF2-40B4-BE49-F238E27FC236}">
                <a16:creationId xmlns:a16="http://schemas.microsoft.com/office/drawing/2014/main" id="{06EB0321-47D4-4B3B-8074-812B4194784E}"/>
              </a:ext>
            </a:extLst>
          </p:cNvPr>
          <p:cNvSpPr/>
          <p:nvPr/>
        </p:nvSpPr>
        <p:spPr>
          <a:xfrm>
            <a:off x="4585630" y="1459064"/>
            <a:ext cx="1457321" cy="4348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2.3 </a:t>
            </a:r>
            <a:r>
              <a:rPr lang="en-US" sz="1200" dirty="0" err="1"/>
              <a:t>Phương</a:t>
            </a:r>
            <a:r>
              <a:rPr lang="en-US" sz="1200" dirty="0"/>
              <a:t> </a:t>
            </a:r>
            <a:r>
              <a:rPr lang="en-US" sz="1200" dirty="0" err="1"/>
              <a:t>pháp</a:t>
            </a:r>
            <a:r>
              <a:rPr lang="en-US" sz="1200" dirty="0"/>
              <a:t> </a:t>
            </a:r>
            <a:r>
              <a:rPr lang="en-US" sz="1200" dirty="0" err="1"/>
              <a:t>nghiên</a:t>
            </a:r>
            <a:r>
              <a:rPr lang="en-US" sz="1200" dirty="0"/>
              <a:t> </a:t>
            </a:r>
            <a:r>
              <a:rPr lang="en-US" sz="1200" dirty="0" err="1"/>
              <a:t>cứu</a:t>
            </a:r>
            <a:endParaRPr lang="en-US" sz="1200" dirty="0"/>
          </a:p>
        </p:txBody>
      </p:sp>
      <p:sp>
        <p:nvSpPr>
          <p:cNvPr id="10" name="Arrow: Down 9">
            <a:extLst>
              <a:ext uri="{FF2B5EF4-FFF2-40B4-BE49-F238E27FC236}">
                <a16:creationId xmlns:a16="http://schemas.microsoft.com/office/drawing/2014/main" id="{C62BD927-A66E-481E-8C63-AC9590EF5540}"/>
              </a:ext>
            </a:extLst>
          </p:cNvPr>
          <p:cNvSpPr/>
          <p:nvPr/>
        </p:nvSpPr>
        <p:spPr>
          <a:xfrm rot="16200000">
            <a:off x="4940119" y="3241180"/>
            <a:ext cx="718150" cy="1339251"/>
          </a:xfrm>
          <a:prstGeom prst="downArrow">
            <a:avLst>
              <a:gd name="adj1" fmla="val 77027"/>
              <a:gd name="adj2" fmla="val 50000"/>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 rtlCol="0" anchor="t"/>
          <a:lstStyle/>
          <a:p>
            <a:pPr algn="ctr"/>
            <a:r>
              <a:rPr lang="en-US" sz="1100" b="1" dirty="0" err="1"/>
              <a:t>Phỏng</a:t>
            </a:r>
            <a:r>
              <a:rPr lang="en-US" sz="1100" b="1" dirty="0"/>
              <a:t> </a:t>
            </a:r>
            <a:r>
              <a:rPr lang="en-US" sz="1100" b="1" dirty="0" err="1"/>
              <a:t>vấn</a:t>
            </a:r>
            <a:r>
              <a:rPr lang="en-US" sz="1100" b="1" dirty="0"/>
              <a:t> </a:t>
            </a:r>
            <a:r>
              <a:rPr lang="en-US" sz="1100" b="1" dirty="0" err="1"/>
              <a:t>chuyên</a:t>
            </a:r>
            <a:r>
              <a:rPr lang="en-US" sz="1100" b="1" dirty="0"/>
              <a:t> </a:t>
            </a:r>
            <a:r>
              <a:rPr lang="en-US" sz="1100" b="1" dirty="0" err="1"/>
              <a:t>gia</a:t>
            </a:r>
            <a:r>
              <a:rPr lang="en-US" sz="1100" b="1" dirty="0"/>
              <a:t>, KH</a:t>
            </a:r>
          </a:p>
        </p:txBody>
      </p:sp>
      <p:sp>
        <p:nvSpPr>
          <p:cNvPr id="11" name="Arrow: Down 10">
            <a:extLst>
              <a:ext uri="{FF2B5EF4-FFF2-40B4-BE49-F238E27FC236}">
                <a16:creationId xmlns:a16="http://schemas.microsoft.com/office/drawing/2014/main" id="{7DBD930B-98D5-4870-BC9A-05215B52D969}"/>
              </a:ext>
            </a:extLst>
          </p:cNvPr>
          <p:cNvSpPr/>
          <p:nvPr/>
        </p:nvSpPr>
        <p:spPr>
          <a:xfrm rot="16200000">
            <a:off x="4940119" y="1751084"/>
            <a:ext cx="718150" cy="1339251"/>
          </a:xfrm>
          <a:prstGeom prst="downArrow">
            <a:avLst>
              <a:gd name="adj1" fmla="val 67079"/>
              <a:gd name="adj2" fmla="val 50000"/>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 rtlCol="0" anchor="t"/>
          <a:lstStyle/>
          <a:p>
            <a:pPr algn="ctr"/>
            <a:r>
              <a:rPr lang="en-US" sz="1100" b="1" dirty="0" err="1"/>
              <a:t>Khảo</a:t>
            </a:r>
            <a:r>
              <a:rPr lang="en-US" sz="1100" b="1" dirty="0"/>
              <a:t> </a:t>
            </a:r>
            <a:r>
              <a:rPr lang="en-US" sz="1100" b="1" dirty="0" err="1"/>
              <a:t>sát</a:t>
            </a:r>
            <a:r>
              <a:rPr lang="en-US" sz="1100" b="1" dirty="0"/>
              <a:t> (</a:t>
            </a:r>
            <a:r>
              <a:rPr lang="en-US" sz="1100" b="1" dirty="0" err="1"/>
              <a:t>nv</a:t>
            </a:r>
            <a:r>
              <a:rPr lang="en-US" sz="1100" b="1" dirty="0"/>
              <a:t>, </a:t>
            </a:r>
            <a:r>
              <a:rPr lang="en-US" sz="1100" b="1" dirty="0" err="1"/>
              <a:t>chuyên</a:t>
            </a:r>
            <a:r>
              <a:rPr lang="en-US" sz="1100" b="1" dirty="0"/>
              <a:t> </a:t>
            </a:r>
            <a:r>
              <a:rPr lang="en-US" sz="1100" b="1" dirty="0" err="1"/>
              <a:t>gia</a:t>
            </a:r>
            <a:r>
              <a:rPr lang="en-US" sz="1100" b="1" dirty="0"/>
              <a:t>, </a:t>
            </a:r>
            <a:r>
              <a:rPr lang="en-US" sz="1100" b="1" dirty="0" err="1"/>
              <a:t>kh</a:t>
            </a:r>
            <a:r>
              <a:rPr lang="en-US" sz="1100" b="1" dirty="0"/>
              <a:t>)</a:t>
            </a:r>
          </a:p>
        </p:txBody>
      </p:sp>
      <p:sp>
        <p:nvSpPr>
          <p:cNvPr id="12" name="Arrow: Down 11">
            <a:extLst>
              <a:ext uri="{FF2B5EF4-FFF2-40B4-BE49-F238E27FC236}">
                <a16:creationId xmlns:a16="http://schemas.microsoft.com/office/drawing/2014/main" id="{2D5D60FA-E0F3-40DF-B8FE-DB12F413A26D}"/>
              </a:ext>
            </a:extLst>
          </p:cNvPr>
          <p:cNvSpPr/>
          <p:nvPr/>
        </p:nvSpPr>
        <p:spPr>
          <a:xfrm rot="16200000">
            <a:off x="4940119" y="2487747"/>
            <a:ext cx="718150" cy="1339251"/>
          </a:xfrm>
          <a:prstGeom prst="downArrow">
            <a:avLst>
              <a:gd name="adj1" fmla="val 77027"/>
              <a:gd name="adj2" fmla="val 50000"/>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 rtlCol="0" anchor="ctr"/>
          <a:lstStyle/>
          <a:p>
            <a:pPr algn="ctr"/>
            <a:r>
              <a:rPr lang="en-US" sz="1100" b="1" dirty="0" err="1"/>
              <a:t>Phân</a:t>
            </a:r>
            <a:r>
              <a:rPr lang="en-US" sz="1100" b="1" dirty="0"/>
              <a:t> </a:t>
            </a:r>
            <a:r>
              <a:rPr lang="en-US" sz="1100" b="1" dirty="0" err="1"/>
              <a:t>tích</a:t>
            </a:r>
            <a:r>
              <a:rPr lang="en-US" sz="1100" b="1" dirty="0"/>
              <a:t> </a:t>
            </a:r>
            <a:r>
              <a:rPr lang="en-US" sz="1100" b="1" dirty="0" err="1"/>
              <a:t>số</a:t>
            </a:r>
            <a:r>
              <a:rPr lang="en-US" sz="1100" b="1" dirty="0"/>
              <a:t> </a:t>
            </a:r>
            <a:r>
              <a:rPr lang="en-US" sz="1100" b="1" dirty="0" err="1"/>
              <a:t>liệu</a:t>
            </a:r>
            <a:r>
              <a:rPr lang="en-US" sz="1100" b="1" dirty="0"/>
              <a:t> </a:t>
            </a:r>
            <a:r>
              <a:rPr lang="en-US" sz="1100" b="1" dirty="0" err="1"/>
              <a:t>thực</a:t>
            </a:r>
            <a:r>
              <a:rPr lang="en-US" sz="1100" b="1" dirty="0"/>
              <a:t>, Case</a:t>
            </a:r>
          </a:p>
        </p:txBody>
      </p:sp>
      <p:sp>
        <p:nvSpPr>
          <p:cNvPr id="13" name="TextBox 12">
            <a:extLst>
              <a:ext uri="{FF2B5EF4-FFF2-40B4-BE49-F238E27FC236}">
                <a16:creationId xmlns:a16="http://schemas.microsoft.com/office/drawing/2014/main" id="{4794AEEE-15C3-4CAF-AB00-EBCA54BB8706}"/>
              </a:ext>
            </a:extLst>
          </p:cNvPr>
          <p:cNvSpPr txBox="1"/>
          <p:nvPr/>
        </p:nvSpPr>
        <p:spPr>
          <a:xfrm>
            <a:off x="3242194" y="5001888"/>
            <a:ext cx="1359120" cy="1200329"/>
          </a:xfrm>
          <a:prstGeom prst="rect">
            <a:avLst/>
          </a:prstGeom>
          <a:noFill/>
        </p:spPr>
        <p:txBody>
          <a:bodyPr wrap="square" rtlCol="0">
            <a:spAutoFit/>
          </a:bodyPr>
          <a:lstStyle/>
          <a:p>
            <a:r>
              <a:rPr lang="en-US" sz="1200" i="1" dirty="0" err="1"/>
              <a:t>Chỉ</a:t>
            </a:r>
            <a:r>
              <a:rPr lang="en-US" sz="1200" i="1" dirty="0"/>
              <a:t> </a:t>
            </a:r>
            <a:r>
              <a:rPr lang="en-US" sz="1200" i="1" dirty="0" err="1"/>
              <a:t>ra</a:t>
            </a:r>
            <a:r>
              <a:rPr lang="en-US" sz="1200" i="1" dirty="0"/>
              <a:t> </a:t>
            </a:r>
            <a:r>
              <a:rPr lang="en-US" sz="1200" i="1" dirty="0" err="1"/>
              <a:t>các</a:t>
            </a:r>
            <a:r>
              <a:rPr lang="en-US" sz="1200" i="1" dirty="0"/>
              <a:t> </a:t>
            </a:r>
            <a:r>
              <a:rPr lang="en-US" sz="1200" i="1" dirty="0" err="1"/>
              <a:t>yếu</a:t>
            </a:r>
            <a:r>
              <a:rPr lang="en-US" sz="1200" i="1" dirty="0"/>
              <a:t> </a:t>
            </a:r>
            <a:r>
              <a:rPr lang="en-US" sz="1200" i="1" dirty="0" err="1"/>
              <a:t>tố</a:t>
            </a:r>
            <a:r>
              <a:rPr lang="en-US" sz="1200" i="1" dirty="0"/>
              <a:t> </a:t>
            </a:r>
            <a:r>
              <a:rPr lang="en-US" sz="1200" i="1" dirty="0" err="1"/>
              <a:t>đang</a:t>
            </a:r>
            <a:r>
              <a:rPr lang="en-US" sz="1200" i="1" dirty="0"/>
              <a:t> </a:t>
            </a:r>
            <a:r>
              <a:rPr lang="en-US" sz="1200" i="1" dirty="0" err="1"/>
              <a:t>tồn</a:t>
            </a:r>
            <a:r>
              <a:rPr lang="en-US" sz="1200" i="1" dirty="0"/>
              <a:t> </a:t>
            </a:r>
            <a:r>
              <a:rPr lang="en-US" sz="1200" i="1" dirty="0" err="1"/>
              <a:t>tại</a:t>
            </a:r>
            <a:r>
              <a:rPr lang="en-US" sz="1200" i="1" dirty="0"/>
              <a:t> </a:t>
            </a:r>
            <a:r>
              <a:rPr lang="en-US" sz="1200" i="1" dirty="0" err="1"/>
              <a:t>liên</a:t>
            </a:r>
            <a:r>
              <a:rPr lang="en-US" sz="1200" i="1" dirty="0"/>
              <a:t> </a:t>
            </a:r>
            <a:r>
              <a:rPr lang="en-US" sz="1200" i="1" dirty="0" err="1"/>
              <a:t>quan</a:t>
            </a:r>
            <a:r>
              <a:rPr lang="en-US" sz="1200" i="1" dirty="0"/>
              <a:t> </a:t>
            </a:r>
            <a:r>
              <a:rPr lang="en-US" sz="1200" i="1" dirty="0" err="1"/>
              <a:t>đến</a:t>
            </a:r>
            <a:r>
              <a:rPr lang="en-US" sz="1200" i="1" dirty="0"/>
              <a:t> </a:t>
            </a:r>
            <a:r>
              <a:rPr lang="en-US" sz="1200" i="1" dirty="0" err="1"/>
              <a:t>vấn</a:t>
            </a:r>
            <a:r>
              <a:rPr lang="en-US" sz="1200" i="1" dirty="0"/>
              <a:t> </a:t>
            </a:r>
            <a:r>
              <a:rPr lang="en-US" sz="1200" i="1" dirty="0" err="1"/>
              <a:t>đề</a:t>
            </a:r>
            <a:r>
              <a:rPr lang="en-US" sz="1200" i="1" dirty="0"/>
              <a:t> </a:t>
            </a:r>
            <a:r>
              <a:rPr lang="en-US" sz="1200" i="1" dirty="0" err="1"/>
              <a:t>nghiên</a:t>
            </a:r>
            <a:r>
              <a:rPr lang="en-US" sz="1200" i="1" dirty="0"/>
              <a:t> </a:t>
            </a:r>
            <a:r>
              <a:rPr lang="en-US" sz="1200" i="1" dirty="0" err="1"/>
              <a:t>cứu</a:t>
            </a:r>
            <a:r>
              <a:rPr lang="en-US" sz="1200" i="1" dirty="0"/>
              <a:t> </a:t>
            </a:r>
            <a:r>
              <a:rPr lang="en-US" sz="1200" b="1" i="1" dirty="0" err="1"/>
              <a:t>chỉ</a:t>
            </a:r>
            <a:r>
              <a:rPr lang="en-US" sz="1200" b="1" i="1" dirty="0"/>
              <a:t> </a:t>
            </a:r>
            <a:r>
              <a:rPr lang="en-US" sz="1200" b="1" i="1" dirty="0" err="1"/>
              <a:t>có</a:t>
            </a:r>
            <a:r>
              <a:rPr lang="en-US" sz="1200" b="1" i="1" dirty="0"/>
              <a:t> </a:t>
            </a:r>
            <a:r>
              <a:rPr lang="en-US" sz="1200" b="1" i="1" dirty="0" err="1"/>
              <a:t>riêng</a:t>
            </a:r>
            <a:r>
              <a:rPr lang="en-US" sz="1200" b="1" i="1" dirty="0"/>
              <a:t> ở </a:t>
            </a:r>
            <a:r>
              <a:rPr lang="en-US" sz="1200" b="1" i="1" dirty="0" err="1"/>
              <a:t>doanh</a:t>
            </a:r>
            <a:r>
              <a:rPr lang="en-US" sz="1200" b="1" i="1" dirty="0"/>
              <a:t> </a:t>
            </a:r>
            <a:r>
              <a:rPr lang="en-US" sz="1200" b="1" i="1" dirty="0" err="1"/>
              <a:t>nghiệp</a:t>
            </a:r>
            <a:endParaRPr lang="en-US" sz="1200" b="1" i="1" dirty="0"/>
          </a:p>
        </p:txBody>
      </p:sp>
      <p:sp>
        <p:nvSpPr>
          <p:cNvPr id="14" name="TextBox 13">
            <a:extLst>
              <a:ext uri="{FF2B5EF4-FFF2-40B4-BE49-F238E27FC236}">
                <a16:creationId xmlns:a16="http://schemas.microsoft.com/office/drawing/2014/main" id="{0FD708D1-F66B-4D3D-80F4-FB047FA4B478}"/>
              </a:ext>
            </a:extLst>
          </p:cNvPr>
          <p:cNvSpPr txBox="1"/>
          <p:nvPr/>
        </p:nvSpPr>
        <p:spPr>
          <a:xfrm>
            <a:off x="4570785" y="4983438"/>
            <a:ext cx="1447899" cy="830997"/>
          </a:xfrm>
          <a:prstGeom prst="rect">
            <a:avLst/>
          </a:prstGeom>
          <a:noFill/>
        </p:spPr>
        <p:txBody>
          <a:bodyPr wrap="square" rtlCol="0">
            <a:spAutoFit/>
          </a:bodyPr>
          <a:lstStyle/>
          <a:p>
            <a:r>
              <a:rPr lang="en-US" sz="1200" i="1" dirty="0" err="1"/>
              <a:t>Liệt</a:t>
            </a:r>
            <a:r>
              <a:rPr lang="en-US" sz="1200" i="1" dirty="0"/>
              <a:t> </a:t>
            </a:r>
            <a:r>
              <a:rPr lang="en-US" sz="1200" i="1" dirty="0" err="1"/>
              <a:t>kê</a:t>
            </a:r>
            <a:r>
              <a:rPr lang="en-US" sz="1200" i="1" dirty="0"/>
              <a:t> </a:t>
            </a:r>
            <a:r>
              <a:rPr lang="en-US" sz="1200" i="1" dirty="0" err="1"/>
              <a:t>các</a:t>
            </a:r>
            <a:r>
              <a:rPr lang="en-US" sz="1200" i="1" dirty="0"/>
              <a:t> </a:t>
            </a:r>
            <a:r>
              <a:rPr lang="en-US" sz="1200" i="1" dirty="0" err="1"/>
              <a:t>Phương</a:t>
            </a:r>
            <a:r>
              <a:rPr lang="en-US" sz="1200" i="1" dirty="0"/>
              <a:t> </a:t>
            </a:r>
            <a:r>
              <a:rPr lang="en-US" sz="1200" i="1" dirty="0" err="1"/>
              <a:t>pháp</a:t>
            </a:r>
            <a:r>
              <a:rPr lang="en-US" sz="1200" i="1" dirty="0"/>
              <a:t> </a:t>
            </a:r>
            <a:r>
              <a:rPr lang="en-US" sz="1200" i="1" dirty="0" err="1"/>
              <a:t>nghiên</a:t>
            </a:r>
            <a:r>
              <a:rPr lang="en-US" sz="1200" i="1" dirty="0"/>
              <a:t> </a:t>
            </a:r>
            <a:r>
              <a:rPr lang="en-US" sz="1200" i="1" dirty="0" err="1"/>
              <a:t>cứu</a:t>
            </a:r>
            <a:r>
              <a:rPr lang="en-US" sz="1200" i="1" dirty="0"/>
              <a:t> </a:t>
            </a:r>
            <a:r>
              <a:rPr lang="en-US" sz="1200" i="1" dirty="0" err="1"/>
              <a:t>phù</a:t>
            </a:r>
            <a:r>
              <a:rPr lang="en-US" sz="1200" i="1" dirty="0"/>
              <a:t> </a:t>
            </a:r>
            <a:r>
              <a:rPr lang="en-US" sz="1200" i="1" dirty="0" err="1"/>
              <a:t>hợp</a:t>
            </a:r>
            <a:r>
              <a:rPr lang="en-US" sz="1200" i="1" dirty="0"/>
              <a:t> </a:t>
            </a:r>
            <a:r>
              <a:rPr lang="en-US" sz="1200" i="1" dirty="0" err="1"/>
              <a:t>với</a:t>
            </a:r>
            <a:r>
              <a:rPr lang="en-US" sz="1200" i="1" dirty="0"/>
              <a:t> </a:t>
            </a:r>
            <a:r>
              <a:rPr lang="en-US" sz="1200" i="1" dirty="0" err="1"/>
              <a:t>mỗi</a:t>
            </a:r>
            <a:r>
              <a:rPr lang="en-US" sz="1200" i="1" dirty="0"/>
              <a:t> </a:t>
            </a:r>
            <a:r>
              <a:rPr lang="en-US" sz="1200" i="1" dirty="0" err="1"/>
              <a:t>yếu</a:t>
            </a:r>
            <a:r>
              <a:rPr lang="en-US" sz="1200" i="1" dirty="0"/>
              <a:t> </a:t>
            </a:r>
            <a:r>
              <a:rPr lang="en-US" sz="1200" i="1" dirty="0" err="1"/>
              <a:t>tố</a:t>
            </a:r>
            <a:r>
              <a:rPr lang="en-US" sz="1200" i="1" dirty="0"/>
              <a:t>/ </a:t>
            </a:r>
            <a:r>
              <a:rPr lang="en-US" sz="1200" i="1" dirty="0" err="1"/>
              <a:t>vấn</a:t>
            </a:r>
            <a:r>
              <a:rPr lang="en-US" sz="1200" i="1" dirty="0"/>
              <a:t> </a:t>
            </a:r>
            <a:r>
              <a:rPr lang="en-US" sz="1200" i="1" dirty="0" err="1"/>
              <a:t>đề</a:t>
            </a:r>
            <a:endParaRPr lang="en-US" sz="1200" i="1" dirty="0"/>
          </a:p>
        </p:txBody>
      </p:sp>
      <p:sp>
        <p:nvSpPr>
          <p:cNvPr id="15" name="Rectangle 14">
            <a:extLst>
              <a:ext uri="{FF2B5EF4-FFF2-40B4-BE49-F238E27FC236}">
                <a16:creationId xmlns:a16="http://schemas.microsoft.com/office/drawing/2014/main" id="{D276DF06-917A-4EA2-AF25-44919A896E57}"/>
              </a:ext>
            </a:extLst>
          </p:cNvPr>
          <p:cNvSpPr/>
          <p:nvPr/>
        </p:nvSpPr>
        <p:spPr>
          <a:xfrm>
            <a:off x="6087710" y="1457585"/>
            <a:ext cx="1412702" cy="4348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2.4 </a:t>
            </a:r>
            <a:r>
              <a:rPr lang="en-US" sz="1200" dirty="0" err="1"/>
              <a:t>Kết</a:t>
            </a:r>
            <a:r>
              <a:rPr lang="en-US" sz="1200" dirty="0"/>
              <a:t> </a:t>
            </a:r>
            <a:r>
              <a:rPr lang="en-US" sz="1200" dirty="0" err="1"/>
              <a:t>quả</a:t>
            </a:r>
            <a:r>
              <a:rPr lang="en-US" sz="1200" dirty="0"/>
              <a:t> </a:t>
            </a:r>
            <a:r>
              <a:rPr lang="en-US" sz="1200" dirty="0" err="1"/>
              <a:t>nghiên</a:t>
            </a:r>
            <a:r>
              <a:rPr lang="en-US" sz="1200" dirty="0"/>
              <a:t> </a:t>
            </a:r>
            <a:r>
              <a:rPr lang="en-US" sz="1200" dirty="0" err="1"/>
              <a:t>cứu</a:t>
            </a:r>
            <a:endParaRPr lang="en-US" sz="1200" dirty="0"/>
          </a:p>
        </p:txBody>
      </p:sp>
      <p:sp>
        <p:nvSpPr>
          <p:cNvPr id="16" name="Rectangle 15">
            <a:extLst>
              <a:ext uri="{FF2B5EF4-FFF2-40B4-BE49-F238E27FC236}">
                <a16:creationId xmlns:a16="http://schemas.microsoft.com/office/drawing/2014/main" id="{91809A55-6F99-4D74-A8A8-BD39BCDB736A}"/>
              </a:ext>
            </a:extLst>
          </p:cNvPr>
          <p:cNvSpPr/>
          <p:nvPr/>
        </p:nvSpPr>
        <p:spPr>
          <a:xfrm>
            <a:off x="6489364" y="2184441"/>
            <a:ext cx="718150" cy="43711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dirty="0" err="1"/>
              <a:t>Kết</a:t>
            </a:r>
            <a:r>
              <a:rPr lang="en-US" sz="1200" dirty="0"/>
              <a:t> </a:t>
            </a:r>
            <a:r>
              <a:rPr lang="en-US" sz="1200" dirty="0" err="1"/>
              <a:t>quả</a:t>
            </a:r>
            <a:r>
              <a:rPr lang="en-US" sz="1200" dirty="0"/>
              <a:t> Factor 1</a:t>
            </a:r>
          </a:p>
        </p:txBody>
      </p:sp>
      <p:sp>
        <p:nvSpPr>
          <p:cNvPr id="17" name="Rectangle 16">
            <a:extLst>
              <a:ext uri="{FF2B5EF4-FFF2-40B4-BE49-F238E27FC236}">
                <a16:creationId xmlns:a16="http://schemas.microsoft.com/office/drawing/2014/main" id="{746E3F95-8536-4403-8DF4-95207E42EA06}"/>
              </a:ext>
            </a:extLst>
          </p:cNvPr>
          <p:cNvSpPr/>
          <p:nvPr/>
        </p:nvSpPr>
        <p:spPr>
          <a:xfrm>
            <a:off x="6489364" y="2913116"/>
            <a:ext cx="718150" cy="43711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dirty="0" err="1"/>
              <a:t>Kết</a:t>
            </a:r>
            <a:r>
              <a:rPr lang="en-US" sz="1200" dirty="0"/>
              <a:t> </a:t>
            </a:r>
            <a:r>
              <a:rPr lang="en-US" sz="1200" dirty="0" err="1"/>
              <a:t>quả</a:t>
            </a:r>
            <a:r>
              <a:rPr lang="en-US" sz="1200" dirty="0"/>
              <a:t> Factor 3</a:t>
            </a:r>
          </a:p>
        </p:txBody>
      </p:sp>
      <p:sp>
        <p:nvSpPr>
          <p:cNvPr id="18" name="Rectangle 17">
            <a:extLst>
              <a:ext uri="{FF2B5EF4-FFF2-40B4-BE49-F238E27FC236}">
                <a16:creationId xmlns:a16="http://schemas.microsoft.com/office/drawing/2014/main" id="{17AD990B-8C5B-438D-8D31-ACDF9058F366}"/>
              </a:ext>
            </a:extLst>
          </p:cNvPr>
          <p:cNvSpPr/>
          <p:nvPr/>
        </p:nvSpPr>
        <p:spPr>
          <a:xfrm>
            <a:off x="6489364" y="3640247"/>
            <a:ext cx="718150" cy="43711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dirty="0" err="1"/>
              <a:t>Kết</a:t>
            </a:r>
            <a:r>
              <a:rPr lang="en-US" sz="1200" dirty="0"/>
              <a:t> </a:t>
            </a:r>
            <a:r>
              <a:rPr lang="en-US" sz="1200" dirty="0" err="1"/>
              <a:t>quả</a:t>
            </a:r>
            <a:r>
              <a:rPr lang="en-US" sz="1200" dirty="0"/>
              <a:t> Factor ..</a:t>
            </a:r>
          </a:p>
        </p:txBody>
      </p:sp>
      <p:sp>
        <p:nvSpPr>
          <p:cNvPr id="19" name="TextBox 18">
            <a:extLst>
              <a:ext uri="{FF2B5EF4-FFF2-40B4-BE49-F238E27FC236}">
                <a16:creationId xmlns:a16="http://schemas.microsoft.com/office/drawing/2014/main" id="{BB5AB722-6C74-4FF9-AFAD-BA1221912FEA}"/>
              </a:ext>
            </a:extLst>
          </p:cNvPr>
          <p:cNvSpPr txBox="1"/>
          <p:nvPr/>
        </p:nvSpPr>
        <p:spPr>
          <a:xfrm>
            <a:off x="6207533" y="4965881"/>
            <a:ext cx="1412702" cy="1200329"/>
          </a:xfrm>
          <a:prstGeom prst="rect">
            <a:avLst/>
          </a:prstGeom>
          <a:noFill/>
        </p:spPr>
        <p:txBody>
          <a:bodyPr wrap="square" rtlCol="0">
            <a:spAutoFit/>
          </a:bodyPr>
          <a:lstStyle/>
          <a:p>
            <a:r>
              <a:rPr lang="en-US" sz="1200" i="1" dirty="0" err="1"/>
              <a:t>Kết</a:t>
            </a:r>
            <a:r>
              <a:rPr lang="en-US" sz="1200" i="1" dirty="0"/>
              <a:t> </a:t>
            </a:r>
            <a:r>
              <a:rPr lang="en-US" sz="1200" i="1" dirty="0" err="1"/>
              <a:t>quả</a:t>
            </a:r>
            <a:r>
              <a:rPr lang="en-US" sz="1200" i="1" dirty="0"/>
              <a:t> </a:t>
            </a:r>
            <a:r>
              <a:rPr lang="en-US" sz="1200" i="1" dirty="0" err="1"/>
              <a:t>của</a:t>
            </a:r>
            <a:r>
              <a:rPr lang="en-US" sz="1200" i="1" dirty="0"/>
              <a:t> </a:t>
            </a:r>
            <a:r>
              <a:rPr lang="en-US" sz="1200" i="1" dirty="0" err="1"/>
              <a:t>áp</a:t>
            </a:r>
            <a:r>
              <a:rPr lang="en-US" sz="1200" i="1" dirty="0"/>
              <a:t> </a:t>
            </a:r>
            <a:r>
              <a:rPr lang="en-US" sz="1200" i="1" dirty="0" err="1"/>
              <a:t>dụng</a:t>
            </a:r>
            <a:r>
              <a:rPr lang="en-US" sz="1200" i="1" dirty="0"/>
              <a:t> PPNC </a:t>
            </a:r>
            <a:r>
              <a:rPr lang="en-US" sz="1200" i="1" dirty="0" err="1"/>
              <a:t>chứng</a:t>
            </a:r>
            <a:r>
              <a:rPr lang="en-US" sz="1200" i="1" dirty="0"/>
              <a:t> </a:t>
            </a:r>
            <a:r>
              <a:rPr lang="en-US" sz="1200" i="1" dirty="0" err="1"/>
              <a:t>minh</a:t>
            </a:r>
            <a:r>
              <a:rPr lang="en-US" sz="1200" i="1" dirty="0"/>
              <a:t> </a:t>
            </a:r>
            <a:r>
              <a:rPr lang="en-US" sz="1200" i="1" dirty="0" err="1"/>
              <a:t>các</a:t>
            </a:r>
            <a:r>
              <a:rPr lang="en-US" sz="1200" i="1" dirty="0"/>
              <a:t> factors </a:t>
            </a:r>
            <a:r>
              <a:rPr lang="en-US" sz="1200" i="1" dirty="0" err="1"/>
              <a:t>đó</a:t>
            </a:r>
            <a:r>
              <a:rPr lang="en-US" sz="1200" i="1" dirty="0"/>
              <a:t> </a:t>
            </a:r>
            <a:r>
              <a:rPr lang="en-US" sz="1200" i="1" dirty="0" err="1"/>
              <a:t>có</a:t>
            </a:r>
            <a:r>
              <a:rPr lang="en-US" sz="1200" i="1" dirty="0"/>
              <a:t> </a:t>
            </a:r>
            <a:r>
              <a:rPr lang="en-US" sz="1200" i="1" dirty="0" err="1"/>
              <a:t>tồn</a:t>
            </a:r>
            <a:r>
              <a:rPr lang="en-US" sz="1200" i="1" dirty="0"/>
              <a:t> </a:t>
            </a:r>
            <a:r>
              <a:rPr lang="en-US" sz="1200" i="1" dirty="0" err="1"/>
              <a:t>tại</a:t>
            </a:r>
            <a:r>
              <a:rPr lang="en-US" sz="1200" i="1" dirty="0"/>
              <a:t>/</a:t>
            </a:r>
            <a:r>
              <a:rPr lang="en-US" sz="1200" i="1" dirty="0" err="1"/>
              <a:t>ảnh</a:t>
            </a:r>
            <a:r>
              <a:rPr lang="en-US" sz="1200" i="1" dirty="0"/>
              <a:t> </a:t>
            </a:r>
            <a:r>
              <a:rPr lang="en-US" sz="1200" i="1" dirty="0" err="1"/>
              <a:t>hưởng</a:t>
            </a:r>
            <a:r>
              <a:rPr lang="en-US" sz="1200" i="1" dirty="0"/>
              <a:t> </a:t>
            </a:r>
            <a:r>
              <a:rPr lang="en-US" sz="1200" i="1" dirty="0" err="1"/>
              <a:t>đến</a:t>
            </a:r>
            <a:r>
              <a:rPr lang="en-US" sz="1200" i="1" dirty="0"/>
              <a:t> </a:t>
            </a:r>
            <a:r>
              <a:rPr lang="en-US" sz="1200" i="1" dirty="0" err="1"/>
              <a:t>công</a:t>
            </a:r>
            <a:r>
              <a:rPr lang="en-US" sz="1200" i="1" dirty="0"/>
              <a:t> ty hay </a:t>
            </a:r>
            <a:r>
              <a:rPr lang="en-US" sz="1200" i="1" dirty="0" err="1"/>
              <a:t>không</a:t>
            </a:r>
            <a:r>
              <a:rPr lang="en-US" sz="1200" i="1" dirty="0"/>
              <a:t>?</a:t>
            </a:r>
          </a:p>
        </p:txBody>
      </p:sp>
      <p:sp>
        <p:nvSpPr>
          <p:cNvPr id="20" name="Rectangle 19">
            <a:extLst>
              <a:ext uri="{FF2B5EF4-FFF2-40B4-BE49-F238E27FC236}">
                <a16:creationId xmlns:a16="http://schemas.microsoft.com/office/drawing/2014/main" id="{9F9C3313-A588-4A9B-B48D-A62E9016AE26}"/>
              </a:ext>
            </a:extLst>
          </p:cNvPr>
          <p:cNvSpPr/>
          <p:nvPr/>
        </p:nvSpPr>
        <p:spPr>
          <a:xfrm>
            <a:off x="1636544" y="1456928"/>
            <a:ext cx="1561281" cy="4370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2.1 </a:t>
            </a:r>
            <a:r>
              <a:rPr lang="en-US" sz="1200" dirty="0" err="1">
                <a:latin typeface="Arial" panose="020B0604020202020204" pitchFamily="34" charset="0"/>
                <a:cs typeface="Arial" panose="020B0604020202020204" pitchFamily="34" charset="0"/>
              </a:rPr>
              <a:t>Cơ</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sở</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lý</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thuyết</a:t>
            </a:r>
            <a:endParaRPr lang="en-US" sz="1200"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172B4BBB-CDA7-4223-B193-4AC7D1DBDDB6}"/>
              </a:ext>
            </a:extLst>
          </p:cNvPr>
          <p:cNvSpPr/>
          <p:nvPr/>
        </p:nvSpPr>
        <p:spPr>
          <a:xfrm>
            <a:off x="1636543" y="1985988"/>
            <a:ext cx="1561281" cy="2925311"/>
          </a:xfrm>
          <a:prstGeom prst="rect">
            <a:avLst/>
          </a:prstGeom>
        </p:spPr>
        <p:style>
          <a:lnRef idx="1">
            <a:schemeClr val="accent5"/>
          </a:lnRef>
          <a:fillRef idx="2">
            <a:schemeClr val="accent5"/>
          </a:fillRef>
          <a:effectRef idx="1">
            <a:schemeClr val="accent5"/>
          </a:effectRef>
          <a:fontRef idx="minor">
            <a:schemeClr val="dk1"/>
          </a:fontRef>
        </p:style>
        <p:txBody>
          <a:bodyPr rtlCol="0" anchor="t"/>
          <a:lstStyle/>
          <a:p>
            <a:pPr algn="ctr"/>
            <a:endParaRPr lang="en-US" sz="1200" dirty="0"/>
          </a:p>
        </p:txBody>
      </p:sp>
      <p:sp>
        <p:nvSpPr>
          <p:cNvPr id="22" name="Rectangle 21">
            <a:extLst>
              <a:ext uri="{FF2B5EF4-FFF2-40B4-BE49-F238E27FC236}">
                <a16:creationId xmlns:a16="http://schemas.microsoft.com/office/drawing/2014/main" id="{C670F349-068A-48EB-A2EB-E879088F66A5}"/>
              </a:ext>
            </a:extLst>
          </p:cNvPr>
          <p:cNvSpPr/>
          <p:nvPr/>
        </p:nvSpPr>
        <p:spPr>
          <a:xfrm>
            <a:off x="2009675" y="2311320"/>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1</a:t>
            </a:r>
          </a:p>
        </p:txBody>
      </p:sp>
      <p:sp>
        <p:nvSpPr>
          <p:cNvPr id="23" name="Rectangle 22">
            <a:extLst>
              <a:ext uri="{FF2B5EF4-FFF2-40B4-BE49-F238E27FC236}">
                <a16:creationId xmlns:a16="http://schemas.microsoft.com/office/drawing/2014/main" id="{92480C59-0524-408F-9DEE-C908106B070F}"/>
              </a:ext>
            </a:extLst>
          </p:cNvPr>
          <p:cNvSpPr/>
          <p:nvPr/>
        </p:nvSpPr>
        <p:spPr>
          <a:xfrm>
            <a:off x="2009675" y="2615984"/>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2</a:t>
            </a:r>
          </a:p>
        </p:txBody>
      </p:sp>
      <p:sp>
        <p:nvSpPr>
          <p:cNvPr id="24" name="Rectangle 23">
            <a:extLst>
              <a:ext uri="{FF2B5EF4-FFF2-40B4-BE49-F238E27FC236}">
                <a16:creationId xmlns:a16="http://schemas.microsoft.com/office/drawing/2014/main" id="{988D6503-6057-456E-BCAD-134B3198BF83}"/>
              </a:ext>
            </a:extLst>
          </p:cNvPr>
          <p:cNvSpPr/>
          <p:nvPr/>
        </p:nvSpPr>
        <p:spPr>
          <a:xfrm>
            <a:off x="2009674" y="3543005"/>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4</a:t>
            </a:r>
          </a:p>
        </p:txBody>
      </p:sp>
      <p:sp>
        <p:nvSpPr>
          <p:cNvPr id="25" name="Rectangle 24">
            <a:extLst>
              <a:ext uri="{FF2B5EF4-FFF2-40B4-BE49-F238E27FC236}">
                <a16:creationId xmlns:a16="http://schemas.microsoft.com/office/drawing/2014/main" id="{840DF29D-8F52-49C0-AE71-30A2CB89A460}"/>
              </a:ext>
            </a:extLst>
          </p:cNvPr>
          <p:cNvSpPr/>
          <p:nvPr/>
        </p:nvSpPr>
        <p:spPr>
          <a:xfrm>
            <a:off x="2011353" y="3233059"/>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3</a:t>
            </a:r>
          </a:p>
        </p:txBody>
      </p:sp>
      <p:sp>
        <p:nvSpPr>
          <p:cNvPr id="26" name="TextBox 25">
            <a:extLst>
              <a:ext uri="{FF2B5EF4-FFF2-40B4-BE49-F238E27FC236}">
                <a16:creationId xmlns:a16="http://schemas.microsoft.com/office/drawing/2014/main" id="{C4790544-C962-4E2E-BBB4-CAD862B9BB89}"/>
              </a:ext>
            </a:extLst>
          </p:cNvPr>
          <p:cNvSpPr txBox="1"/>
          <p:nvPr/>
        </p:nvSpPr>
        <p:spPr>
          <a:xfrm>
            <a:off x="1577347" y="4981390"/>
            <a:ext cx="1551321" cy="646331"/>
          </a:xfrm>
          <a:prstGeom prst="rect">
            <a:avLst/>
          </a:prstGeom>
          <a:noFill/>
        </p:spPr>
        <p:txBody>
          <a:bodyPr wrap="square">
            <a:spAutoFit/>
          </a:bodyPr>
          <a:lstStyle/>
          <a:p>
            <a:r>
              <a:rPr lang="en-US" sz="1200" dirty="0" err="1"/>
              <a:t>Định</a:t>
            </a:r>
            <a:r>
              <a:rPr lang="en-US" sz="1200" dirty="0"/>
              <a:t> </a:t>
            </a:r>
            <a:r>
              <a:rPr lang="en-US" sz="1200" dirty="0" err="1"/>
              <a:t>nghĩa</a:t>
            </a:r>
            <a:r>
              <a:rPr lang="en-US" sz="1200" dirty="0"/>
              <a:t>, </a:t>
            </a:r>
            <a:r>
              <a:rPr lang="en-US" sz="1200" dirty="0" err="1"/>
              <a:t>giới</a:t>
            </a:r>
            <a:r>
              <a:rPr lang="en-US" sz="1200" dirty="0"/>
              <a:t> </a:t>
            </a:r>
            <a:r>
              <a:rPr lang="en-US" sz="1200" dirty="0" err="1"/>
              <a:t>thiệu</a:t>
            </a:r>
            <a:r>
              <a:rPr lang="en-US" sz="1200" dirty="0"/>
              <a:t> </a:t>
            </a:r>
            <a:r>
              <a:rPr lang="en-US" sz="1200" dirty="0" err="1"/>
              <a:t>về</a:t>
            </a:r>
            <a:r>
              <a:rPr lang="en-US" sz="1200" dirty="0"/>
              <a:t> </a:t>
            </a:r>
            <a:r>
              <a:rPr lang="en-US" sz="1200" dirty="0" err="1"/>
              <a:t>các</a:t>
            </a:r>
            <a:r>
              <a:rPr lang="en-US" sz="1200" dirty="0"/>
              <a:t> </a:t>
            </a:r>
            <a:r>
              <a:rPr lang="en-US" sz="1200" dirty="0" err="1"/>
              <a:t>vấn</a:t>
            </a:r>
            <a:r>
              <a:rPr lang="en-US" sz="1200" dirty="0"/>
              <a:t> </a:t>
            </a:r>
            <a:r>
              <a:rPr lang="en-US" sz="1200" dirty="0" err="1"/>
              <a:t>đề</a:t>
            </a:r>
            <a:r>
              <a:rPr lang="en-US" sz="1200" dirty="0"/>
              <a:t> </a:t>
            </a:r>
            <a:r>
              <a:rPr lang="en-US" sz="1200" dirty="0" err="1"/>
              <a:t>căn</a:t>
            </a:r>
            <a:r>
              <a:rPr lang="en-US" sz="1200" dirty="0"/>
              <a:t> bản </a:t>
            </a:r>
            <a:r>
              <a:rPr lang="en-US" sz="1200" dirty="0" err="1"/>
              <a:t>liên</a:t>
            </a:r>
            <a:r>
              <a:rPr lang="en-US" sz="1200" dirty="0"/>
              <a:t> </a:t>
            </a:r>
            <a:r>
              <a:rPr lang="en-US" sz="1200" dirty="0" err="1"/>
              <a:t>quan</a:t>
            </a:r>
            <a:endParaRPr lang="en-US" sz="1200" dirty="0"/>
          </a:p>
        </p:txBody>
      </p:sp>
      <p:sp>
        <p:nvSpPr>
          <p:cNvPr id="27" name="Rectangle 26">
            <a:extLst>
              <a:ext uri="{FF2B5EF4-FFF2-40B4-BE49-F238E27FC236}">
                <a16:creationId xmlns:a16="http://schemas.microsoft.com/office/drawing/2014/main" id="{538AA5DA-9FF1-43D8-8619-857A12D3C384}"/>
              </a:ext>
            </a:extLst>
          </p:cNvPr>
          <p:cNvSpPr/>
          <p:nvPr/>
        </p:nvSpPr>
        <p:spPr>
          <a:xfrm>
            <a:off x="1860524" y="2000562"/>
            <a:ext cx="1037460" cy="2587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err="1"/>
              <a:t>Vấn</a:t>
            </a:r>
            <a:r>
              <a:rPr lang="en-US" sz="1200" dirty="0"/>
              <a:t> </a:t>
            </a:r>
            <a:r>
              <a:rPr lang="en-US" sz="1200" dirty="0" err="1"/>
              <a:t>đề</a:t>
            </a:r>
            <a:r>
              <a:rPr lang="en-US" sz="1200" dirty="0"/>
              <a:t> </a:t>
            </a:r>
            <a:r>
              <a:rPr lang="en-US" sz="1200" dirty="0" err="1"/>
              <a:t>lớn</a:t>
            </a:r>
            <a:r>
              <a:rPr lang="en-US" sz="1200" dirty="0"/>
              <a:t> 1</a:t>
            </a:r>
          </a:p>
        </p:txBody>
      </p:sp>
      <p:sp>
        <p:nvSpPr>
          <p:cNvPr id="28" name="Rectangle 27">
            <a:extLst>
              <a:ext uri="{FF2B5EF4-FFF2-40B4-BE49-F238E27FC236}">
                <a16:creationId xmlns:a16="http://schemas.microsoft.com/office/drawing/2014/main" id="{81060C8F-7C79-4735-9ECA-AC98ADD829D1}"/>
              </a:ext>
            </a:extLst>
          </p:cNvPr>
          <p:cNvSpPr/>
          <p:nvPr/>
        </p:nvSpPr>
        <p:spPr>
          <a:xfrm>
            <a:off x="1874406" y="2938672"/>
            <a:ext cx="1023578" cy="2587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err="1"/>
              <a:t>Vấn</a:t>
            </a:r>
            <a:r>
              <a:rPr lang="en-US" sz="1200" dirty="0"/>
              <a:t> </a:t>
            </a:r>
            <a:r>
              <a:rPr lang="en-US" sz="1200" dirty="0" err="1"/>
              <a:t>đề</a:t>
            </a:r>
            <a:r>
              <a:rPr lang="en-US" sz="1200" dirty="0"/>
              <a:t> </a:t>
            </a:r>
            <a:r>
              <a:rPr lang="en-US" sz="1200" dirty="0" err="1"/>
              <a:t>lớn</a:t>
            </a:r>
            <a:r>
              <a:rPr lang="en-US" sz="1200" dirty="0"/>
              <a:t> II</a:t>
            </a:r>
          </a:p>
        </p:txBody>
      </p:sp>
      <p:sp>
        <p:nvSpPr>
          <p:cNvPr id="29" name="Rectangle 28">
            <a:extLst>
              <a:ext uri="{FF2B5EF4-FFF2-40B4-BE49-F238E27FC236}">
                <a16:creationId xmlns:a16="http://schemas.microsoft.com/office/drawing/2014/main" id="{62424946-7348-4C52-AFC9-87D08A4E7799}"/>
              </a:ext>
            </a:extLst>
          </p:cNvPr>
          <p:cNvSpPr/>
          <p:nvPr/>
        </p:nvSpPr>
        <p:spPr>
          <a:xfrm>
            <a:off x="1860524" y="3893850"/>
            <a:ext cx="1037460" cy="2587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err="1"/>
              <a:t>Vấn</a:t>
            </a:r>
            <a:r>
              <a:rPr lang="en-US" sz="1200" dirty="0"/>
              <a:t> </a:t>
            </a:r>
            <a:r>
              <a:rPr lang="en-US" sz="1200" dirty="0" err="1"/>
              <a:t>đề</a:t>
            </a:r>
            <a:r>
              <a:rPr lang="en-US" sz="1200" dirty="0"/>
              <a:t> </a:t>
            </a:r>
            <a:r>
              <a:rPr lang="en-US" sz="1200" dirty="0" err="1"/>
              <a:t>lớn</a:t>
            </a:r>
            <a:r>
              <a:rPr lang="en-US" sz="1200" dirty="0"/>
              <a:t> x</a:t>
            </a:r>
          </a:p>
        </p:txBody>
      </p:sp>
      <p:sp>
        <p:nvSpPr>
          <p:cNvPr id="30" name="Rectangle 29">
            <a:extLst>
              <a:ext uri="{FF2B5EF4-FFF2-40B4-BE49-F238E27FC236}">
                <a16:creationId xmlns:a16="http://schemas.microsoft.com/office/drawing/2014/main" id="{8EA18394-50E0-48C9-9AE0-3485F9F4EC89}"/>
              </a:ext>
            </a:extLst>
          </p:cNvPr>
          <p:cNvSpPr/>
          <p:nvPr/>
        </p:nvSpPr>
        <p:spPr>
          <a:xfrm>
            <a:off x="2009674" y="4193169"/>
            <a:ext cx="780286"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a:t>
            </a:r>
          </a:p>
        </p:txBody>
      </p:sp>
      <p:sp>
        <p:nvSpPr>
          <p:cNvPr id="31" name="Rectangle 30">
            <a:extLst>
              <a:ext uri="{FF2B5EF4-FFF2-40B4-BE49-F238E27FC236}">
                <a16:creationId xmlns:a16="http://schemas.microsoft.com/office/drawing/2014/main" id="{F05446EB-7DE3-431A-BA24-AB751FB56ABF}"/>
              </a:ext>
            </a:extLst>
          </p:cNvPr>
          <p:cNvSpPr/>
          <p:nvPr/>
        </p:nvSpPr>
        <p:spPr>
          <a:xfrm>
            <a:off x="2014794" y="4498183"/>
            <a:ext cx="780286"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a:t>
            </a:r>
          </a:p>
        </p:txBody>
      </p:sp>
      <p:cxnSp>
        <p:nvCxnSpPr>
          <p:cNvPr id="32" name="Straight Arrow Connector 31">
            <a:extLst>
              <a:ext uri="{FF2B5EF4-FFF2-40B4-BE49-F238E27FC236}">
                <a16:creationId xmlns:a16="http://schemas.microsoft.com/office/drawing/2014/main" id="{E21EC5A8-8747-4A22-9906-CBB3770A5870}"/>
              </a:ext>
            </a:extLst>
          </p:cNvPr>
          <p:cNvCxnSpPr>
            <a:stCxn id="22" idx="3"/>
            <a:endCxn id="6" idx="1"/>
          </p:cNvCxnSpPr>
          <p:nvPr/>
        </p:nvCxnSpPr>
        <p:spPr>
          <a:xfrm flipV="1">
            <a:off x="2727825" y="2407634"/>
            <a:ext cx="810464" cy="33083"/>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FD753219-8710-4AA1-8F3B-D52C664629F3}"/>
              </a:ext>
            </a:extLst>
          </p:cNvPr>
          <p:cNvCxnSpPr>
            <a:cxnSpLocks/>
            <a:stCxn id="25" idx="3"/>
            <a:endCxn id="7" idx="1"/>
          </p:cNvCxnSpPr>
          <p:nvPr/>
        </p:nvCxnSpPr>
        <p:spPr>
          <a:xfrm flipV="1">
            <a:off x="2729503" y="3113747"/>
            <a:ext cx="808784" cy="24870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6A851EDD-792E-47ED-B777-BBB0918BA9C4}"/>
              </a:ext>
            </a:extLst>
          </p:cNvPr>
          <p:cNvCxnSpPr>
            <a:stCxn id="30" idx="3"/>
            <a:endCxn id="8" idx="1"/>
          </p:cNvCxnSpPr>
          <p:nvPr/>
        </p:nvCxnSpPr>
        <p:spPr>
          <a:xfrm flipV="1">
            <a:off x="2789960" y="3897658"/>
            <a:ext cx="748327" cy="42490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99AA055E-6305-41EC-A88C-DF4A707BD68A}"/>
              </a:ext>
            </a:extLst>
          </p:cNvPr>
          <p:cNvCxnSpPr>
            <a:cxnSpLocks/>
            <a:stCxn id="6" idx="3"/>
            <a:endCxn id="16" idx="1"/>
          </p:cNvCxnSpPr>
          <p:nvPr/>
        </p:nvCxnSpPr>
        <p:spPr>
          <a:xfrm flipV="1">
            <a:off x="4256439" y="2402998"/>
            <a:ext cx="2232925" cy="4636"/>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9CDA026-DC5C-4DC8-BC8A-17F07CE41D3F}"/>
              </a:ext>
            </a:extLst>
          </p:cNvPr>
          <p:cNvCxnSpPr>
            <a:cxnSpLocks/>
            <a:stCxn id="7" idx="3"/>
            <a:endCxn id="17" idx="1"/>
          </p:cNvCxnSpPr>
          <p:nvPr/>
        </p:nvCxnSpPr>
        <p:spPr>
          <a:xfrm>
            <a:off x="4256437" y="3113747"/>
            <a:ext cx="2232927" cy="17926"/>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ABD9F094-EB11-47B5-BB34-EBA34BE55827}"/>
              </a:ext>
            </a:extLst>
          </p:cNvPr>
          <p:cNvCxnSpPr>
            <a:cxnSpLocks/>
            <a:stCxn id="8" idx="3"/>
            <a:endCxn id="18" idx="1"/>
          </p:cNvCxnSpPr>
          <p:nvPr/>
        </p:nvCxnSpPr>
        <p:spPr>
          <a:xfrm flipV="1">
            <a:off x="4256437" y="3858804"/>
            <a:ext cx="2232927" cy="38854"/>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B38F88B1-9D16-497F-82E8-3C6045AC78FE}"/>
              </a:ext>
            </a:extLst>
          </p:cNvPr>
          <p:cNvSpPr/>
          <p:nvPr/>
        </p:nvSpPr>
        <p:spPr>
          <a:xfrm>
            <a:off x="7620235" y="1457202"/>
            <a:ext cx="1412702" cy="4344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CHƯƠNG 3 GIẢI PHÁP</a:t>
            </a:r>
          </a:p>
        </p:txBody>
      </p:sp>
      <p:sp>
        <p:nvSpPr>
          <p:cNvPr id="39" name="Rectangle 38">
            <a:extLst>
              <a:ext uri="{FF2B5EF4-FFF2-40B4-BE49-F238E27FC236}">
                <a16:creationId xmlns:a16="http://schemas.microsoft.com/office/drawing/2014/main" id="{6EC7ED0C-320B-4D5D-AAE8-E0F7B3D1F014}"/>
              </a:ext>
            </a:extLst>
          </p:cNvPr>
          <p:cNvSpPr/>
          <p:nvPr/>
        </p:nvSpPr>
        <p:spPr>
          <a:xfrm>
            <a:off x="7939720" y="2184058"/>
            <a:ext cx="925674" cy="4371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200" dirty="0" err="1"/>
              <a:t>Giải</a:t>
            </a:r>
            <a:r>
              <a:rPr lang="en-US" sz="1200" dirty="0"/>
              <a:t> </a:t>
            </a:r>
            <a:r>
              <a:rPr lang="en-US" sz="1200" dirty="0" err="1"/>
              <a:t>pháp</a:t>
            </a:r>
            <a:r>
              <a:rPr lang="en-US" sz="1200" dirty="0"/>
              <a:t> Factor 1</a:t>
            </a:r>
          </a:p>
        </p:txBody>
      </p:sp>
      <p:sp>
        <p:nvSpPr>
          <p:cNvPr id="40" name="Rectangle 39">
            <a:extLst>
              <a:ext uri="{FF2B5EF4-FFF2-40B4-BE49-F238E27FC236}">
                <a16:creationId xmlns:a16="http://schemas.microsoft.com/office/drawing/2014/main" id="{21856A73-B8F8-450B-9EDB-9AF8EDD5078C}"/>
              </a:ext>
            </a:extLst>
          </p:cNvPr>
          <p:cNvSpPr/>
          <p:nvPr/>
        </p:nvSpPr>
        <p:spPr>
          <a:xfrm>
            <a:off x="7939720" y="2912733"/>
            <a:ext cx="925674" cy="4371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200" dirty="0" err="1"/>
              <a:t>Giải</a:t>
            </a:r>
            <a:r>
              <a:rPr lang="en-US" sz="1200" dirty="0"/>
              <a:t> </a:t>
            </a:r>
            <a:r>
              <a:rPr lang="en-US" sz="1200" dirty="0" err="1"/>
              <a:t>pháp</a:t>
            </a:r>
            <a:r>
              <a:rPr lang="en-US" sz="1200" dirty="0"/>
              <a:t> Factor 3</a:t>
            </a:r>
          </a:p>
        </p:txBody>
      </p:sp>
      <p:sp>
        <p:nvSpPr>
          <p:cNvPr id="41" name="Rectangle 40">
            <a:extLst>
              <a:ext uri="{FF2B5EF4-FFF2-40B4-BE49-F238E27FC236}">
                <a16:creationId xmlns:a16="http://schemas.microsoft.com/office/drawing/2014/main" id="{2B31EE86-661B-4C24-8731-453372BC43FD}"/>
              </a:ext>
            </a:extLst>
          </p:cNvPr>
          <p:cNvSpPr/>
          <p:nvPr/>
        </p:nvSpPr>
        <p:spPr>
          <a:xfrm>
            <a:off x="7939720" y="3639864"/>
            <a:ext cx="925674" cy="4371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200" dirty="0" err="1"/>
              <a:t>Giải</a:t>
            </a:r>
            <a:r>
              <a:rPr lang="en-US" sz="1200" dirty="0"/>
              <a:t> </a:t>
            </a:r>
            <a:r>
              <a:rPr lang="en-US" sz="1200" dirty="0" err="1"/>
              <a:t>pháp</a:t>
            </a:r>
            <a:r>
              <a:rPr lang="en-US" sz="1200" dirty="0"/>
              <a:t> Factor ..</a:t>
            </a:r>
          </a:p>
        </p:txBody>
      </p:sp>
      <p:cxnSp>
        <p:nvCxnSpPr>
          <p:cNvPr id="42" name="Straight Arrow Connector 41">
            <a:extLst>
              <a:ext uri="{FF2B5EF4-FFF2-40B4-BE49-F238E27FC236}">
                <a16:creationId xmlns:a16="http://schemas.microsoft.com/office/drawing/2014/main" id="{57E47181-1A1D-4877-8D1B-811C0A235F25}"/>
              </a:ext>
            </a:extLst>
          </p:cNvPr>
          <p:cNvCxnSpPr>
            <a:cxnSpLocks/>
            <a:stCxn id="16" idx="3"/>
            <a:endCxn id="39" idx="1"/>
          </p:cNvCxnSpPr>
          <p:nvPr/>
        </p:nvCxnSpPr>
        <p:spPr>
          <a:xfrm flipV="1">
            <a:off x="7207514" y="2402615"/>
            <a:ext cx="732206" cy="383"/>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2339C0DF-B3B1-4C63-8885-606CACAC03D6}"/>
              </a:ext>
            </a:extLst>
          </p:cNvPr>
          <p:cNvCxnSpPr>
            <a:cxnSpLocks/>
            <a:stCxn id="17" idx="3"/>
            <a:endCxn id="40" idx="1"/>
          </p:cNvCxnSpPr>
          <p:nvPr/>
        </p:nvCxnSpPr>
        <p:spPr>
          <a:xfrm flipV="1">
            <a:off x="7207514" y="3131290"/>
            <a:ext cx="732206" cy="383"/>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62095842-BBA3-4A15-8FC1-05121D16CD6C}"/>
              </a:ext>
            </a:extLst>
          </p:cNvPr>
          <p:cNvCxnSpPr>
            <a:cxnSpLocks/>
            <a:stCxn id="18" idx="3"/>
            <a:endCxn id="41" idx="1"/>
          </p:cNvCxnSpPr>
          <p:nvPr/>
        </p:nvCxnSpPr>
        <p:spPr>
          <a:xfrm flipV="1">
            <a:off x="7207514" y="3858421"/>
            <a:ext cx="732206" cy="383"/>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E630A6F6-2C8E-4915-A7F1-C71318A71B0B}"/>
              </a:ext>
            </a:extLst>
          </p:cNvPr>
          <p:cNvSpPr txBox="1"/>
          <p:nvPr/>
        </p:nvSpPr>
        <p:spPr>
          <a:xfrm>
            <a:off x="7731298" y="4917373"/>
            <a:ext cx="1412702" cy="1200329"/>
          </a:xfrm>
          <a:prstGeom prst="rect">
            <a:avLst/>
          </a:prstGeom>
          <a:noFill/>
        </p:spPr>
        <p:txBody>
          <a:bodyPr wrap="square" rtlCol="0">
            <a:spAutoFit/>
          </a:bodyPr>
          <a:lstStyle/>
          <a:p>
            <a:r>
              <a:rPr lang="en-US" sz="1200" i="1" dirty="0" err="1"/>
              <a:t>Giải</a:t>
            </a:r>
            <a:r>
              <a:rPr lang="en-US" sz="1200" i="1" dirty="0"/>
              <a:t> </a:t>
            </a:r>
            <a:r>
              <a:rPr lang="en-US" sz="1200" i="1" dirty="0" err="1"/>
              <a:t>pháp</a:t>
            </a:r>
            <a:r>
              <a:rPr lang="en-US" sz="1200" i="1" dirty="0"/>
              <a:t> </a:t>
            </a:r>
            <a:r>
              <a:rPr lang="en-US" sz="1200" i="1" dirty="0" err="1"/>
              <a:t>của</a:t>
            </a:r>
            <a:r>
              <a:rPr lang="en-US" sz="1200" i="1" dirty="0"/>
              <a:t> </a:t>
            </a:r>
            <a:r>
              <a:rPr lang="en-US" sz="1200" i="1" dirty="0" err="1"/>
              <a:t>từng</a:t>
            </a:r>
            <a:r>
              <a:rPr lang="en-US" sz="1200" i="1" dirty="0"/>
              <a:t> factor?</a:t>
            </a:r>
          </a:p>
          <a:p>
            <a:r>
              <a:rPr lang="en-US" sz="1200" i="1" dirty="0" err="1"/>
              <a:t>Ngắn</a:t>
            </a:r>
            <a:r>
              <a:rPr lang="en-US" sz="1200" i="1" dirty="0"/>
              <a:t> </a:t>
            </a:r>
            <a:r>
              <a:rPr lang="en-US" sz="1200" i="1" dirty="0" err="1"/>
              <a:t>hạn</a:t>
            </a:r>
            <a:r>
              <a:rPr lang="en-US" sz="1200" i="1" dirty="0"/>
              <a:t>?</a:t>
            </a:r>
          </a:p>
          <a:p>
            <a:r>
              <a:rPr lang="en-US" sz="1200" i="1" dirty="0" err="1"/>
              <a:t>Dài</a:t>
            </a:r>
            <a:r>
              <a:rPr lang="en-US" sz="1200" i="1" dirty="0"/>
              <a:t> </a:t>
            </a:r>
            <a:r>
              <a:rPr lang="en-US" sz="1200" i="1" dirty="0" err="1"/>
              <a:t>hạn</a:t>
            </a:r>
            <a:r>
              <a:rPr lang="en-US" sz="1200" i="1" dirty="0"/>
              <a:t>?</a:t>
            </a:r>
          </a:p>
          <a:p>
            <a:r>
              <a:rPr lang="en-US" sz="1200" i="1" dirty="0" err="1"/>
              <a:t>Phù</a:t>
            </a:r>
            <a:r>
              <a:rPr lang="en-US" sz="1200" i="1" dirty="0"/>
              <a:t> </a:t>
            </a:r>
            <a:r>
              <a:rPr lang="en-US" sz="1200" i="1" dirty="0" err="1"/>
              <a:t>hợp</a:t>
            </a:r>
            <a:r>
              <a:rPr lang="en-US" sz="1200" i="1" dirty="0"/>
              <a:t> </a:t>
            </a:r>
            <a:r>
              <a:rPr lang="en-US" sz="1200" i="1" dirty="0" err="1"/>
              <a:t>đinh</a:t>
            </a:r>
            <a:r>
              <a:rPr lang="en-US" sz="1200" i="1" dirty="0"/>
              <a:t> </a:t>
            </a:r>
            <a:r>
              <a:rPr lang="en-US" sz="1200" i="1" dirty="0" err="1"/>
              <a:t>hướng</a:t>
            </a:r>
            <a:r>
              <a:rPr lang="en-US" sz="1200" i="1" dirty="0"/>
              <a:t> </a:t>
            </a:r>
            <a:r>
              <a:rPr lang="en-US" sz="1200" i="1" dirty="0" err="1"/>
              <a:t>công</a:t>
            </a:r>
            <a:r>
              <a:rPr lang="en-US" sz="1200" i="1" dirty="0"/>
              <a:t> ty?</a:t>
            </a:r>
          </a:p>
        </p:txBody>
      </p:sp>
      <p:sp>
        <p:nvSpPr>
          <p:cNvPr id="46" name="Title 1">
            <a:extLst>
              <a:ext uri="{FF2B5EF4-FFF2-40B4-BE49-F238E27FC236}">
                <a16:creationId xmlns:a16="http://schemas.microsoft.com/office/drawing/2014/main" id="{5CC01FCD-8CDE-419A-8F87-7DC5520957B6}"/>
              </a:ext>
            </a:extLst>
          </p:cNvPr>
          <p:cNvSpPr>
            <a:spLocks noGrp="1"/>
          </p:cNvSpPr>
          <p:nvPr>
            <p:ph type="title"/>
          </p:nvPr>
        </p:nvSpPr>
        <p:spPr>
          <a:xfrm>
            <a:off x="971552" y="655783"/>
            <a:ext cx="7200897" cy="604306"/>
          </a:xfrm>
        </p:spPr>
        <p:txBody>
          <a:bodyPr>
            <a:normAutofit/>
          </a:bodyPr>
          <a:lstStyle/>
          <a:p>
            <a:pPr algn="ctr"/>
            <a:r>
              <a:rPr lang="en-US" sz="2400" b="1" dirty="0" err="1">
                <a:solidFill>
                  <a:schemeClr val="accent6">
                    <a:lumMod val="75000"/>
                  </a:schemeClr>
                </a:solidFill>
              </a:rPr>
              <a:t>Sơ</a:t>
            </a:r>
            <a:r>
              <a:rPr lang="en-US" sz="2400" b="1" dirty="0">
                <a:solidFill>
                  <a:schemeClr val="accent6">
                    <a:lumMod val="75000"/>
                  </a:schemeClr>
                </a:solidFill>
              </a:rPr>
              <a:t> </a:t>
            </a:r>
            <a:r>
              <a:rPr lang="en-US" sz="2400" b="1" dirty="0" err="1">
                <a:solidFill>
                  <a:schemeClr val="accent6">
                    <a:lumMod val="75000"/>
                  </a:schemeClr>
                </a:solidFill>
              </a:rPr>
              <a:t>đồ</a:t>
            </a:r>
            <a:r>
              <a:rPr lang="en-US" sz="2400" b="1" dirty="0">
                <a:solidFill>
                  <a:schemeClr val="accent6">
                    <a:lumMod val="75000"/>
                  </a:schemeClr>
                </a:solidFill>
              </a:rPr>
              <a:t> </a:t>
            </a:r>
            <a:r>
              <a:rPr lang="en-US" sz="2400" b="1" dirty="0" err="1">
                <a:solidFill>
                  <a:schemeClr val="accent6">
                    <a:lumMod val="75000"/>
                  </a:schemeClr>
                </a:solidFill>
              </a:rPr>
              <a:t>nội</a:t>
            </a:r>
            <a:r>
              <a:rPr lang="en-US" sz="2400" b="1" dirty="0">
                <a:solidFill>
                  <a:schemeClr val="accent6">
                    <a:lumMod val="75000"/>
                  </a:schemeClr>
                </a:solidFill>
              </a:rPr>
              <a:t> </a:t>
            </a:r>
            <a:r>
              <a:rPr lang="en-US" sz="2400" b="1">
                <a:solidFill>
                  <a:schemeClr val="accent6">
                    <a:lumMod val="75000"/>
                  </a:schemeClr>
                </a:solidFill>
              </a:rPr>
              <a:t>dung KLTN của HỌC KỲ THỰC TẾ</a:t>
            </a:r>
            <a:endParaRPr lang="en-US" dirty="0"/>
          </a:p>
        </p:txBody>
      </p:sp>
      <p:sp>
        <p:nvSpPr>
          <p:cNvPr id="63" name="Rectangle 62">
            <a:extLst>
              <a:ext uri="{FF2B5EF4-FFF2-40B4-BE49-F238E27FC236}">
                <a16:creationId xmlns:a16="http://schemas.microsoft.com/office/drawing/2014/main" id="{10405777-8E9B-20C3-58C7-6D94E487C29E}"/>
              </a:ext>
            </a:extLst>
          </p:cNvPr>
          <p:cNvSpPr/>
          <p:nvPr/>
        </p:nvSpPr>
        <p:spPr>
          <a:xfrm>
            <a:off x="111063" y="1456928"/>
            <a:ext cx="1411564" cy="439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1. </a:t>
            </a:r>
            <a:r>
              <a:rPr lang="en-US" sz="1200" dirty="0" err="1">
                <a:latin typeface="Arial" panose="020B0604020202020204" pitchFamily="34" charset="0"/>
                <a:cs typeface="Arial" panose="020B0604020202020204" pitchFamily="34" charset="0"/>
              </a:rPr>
              <a:t>Giới</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thiệu</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về</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doanh</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nghiệp</a:t>
            </a:r>
            <a:endParaRPr lang="en-US" sz="1200" dirty="0">
              <a:latin typeface="Arial" panose="020B0604020202020204" pitchFamily="34" charset="0"/>
              <a:cs typeface="Arial" panose="020B0604020202020204" pitchFamily="34" charset="0"/>
            </a:endParaRPr>
          </a:p>
        </p:txBody>
      </p:sp>
      <p:sp>
        <p:nvSpPr>
          <p:cNvPr id="64" name="Rectangle 63">
            <a:extLst>
              <a:ext uri="{FF2B5EF4-FFF2-40B4-BE49-F238E27FC236}">
                <a16:creationId xmlns:a16="http://schemas.microsoft.com/office/drawing/2014/main" id="{2C50EC06-FFCA-CCF8-3829-FAD164077F4B}"/>
              </a:ext>
            </a:extLst>
          </p:cNvPr>
          <p:cNvSpPr/>
          <p:nvPr/>
        </p:nvSpPr>
        <p:spPr>
          <a:xfrm>
            <a:off x="106527" y="1983112"/>
            <a:ext cx="1411564" cy="2925311"/>
          </a:xfrm>
          <a:prstGeom prst="rect">
            <a:avLst/>
          </a:prstGeom>
        </p:spPr>
        <p:style>
          <a:lnRef idx="1">
            <a:schemeClr val="accent5"/>
          </a:lnRef>
          <a:fillRef idx="2">
            <a:schemeClr val="accent5"/>
          </a:fillRef>
          <a:effectRef idx="1">
            <a:schemeClr val="accent5"/>
          </a:effectRef>
          <a:fontRef idx="minor">
            <a:schemeClr val="dk1"/>
          </a:fontRef>
        </p:style>
        <p:txBody>
          <a:bodyPr rtlCol="0" anchor="t"/>
          <a:lstStyle/>
          <a:p>
            <a:pPr algn="ctr"/>
            <a:endParaRPr lang="en-US" sz="1200" dirty="0"/>
          </a:p>
        </p:txBody>
      </p:sp>
      <p:sp>
        <p:nvSpPr>
          <p:cNvPr id="65" name="Rectangle 64">
            <a:extLst>
              <a:ext uri="{FF2B5EF4-FFF2-40B4-BE49-F238E27FC236}">
                <a16:creationId xmlns:a16="http://schemas.microsoft.com/office/drawing/2014/main" id="{010322EB-B898-6834-1ADC-824E6241616D}"/>
              </a:ext>
            </a:extLst>
          </p:cNvPr>
          <p:cNvSpPr/>
          <p:nvPr/>
        </p:nvSpPr>
        <p:spPr>
          <a:xfrm>
            <a:off x="329573" y="2019442"/>
            <a:ext cx="937974" cy="273474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err="1"/>
              <a:t>Đặc</a:t>
            </a:r>
            <a:r>
              <a:rPr lang="en-US" sz="1200" dirty="0"/>
              <a:t> </a:t>
            </a:r>
            <a:r>
              <a:rPr lang="en-US" sz="1200" dirty="0" err="1"/>
              <a:t>điểm</a:t>
            </a:r>
            <a:r>
              <a:rPr lang="en-US" sz="1200" dirty="0"/>
              <a:t> </a:t>
            </a:r>
            <a:r>
              <a:rPr lang="en-US" sz="1200" dirty="0" err="1"/>
              <a:t>của</a:t>
            </a:r>
            <a:r>
              <a:rPr lang="en-US" sz="1200" dirty="0"/>
              <a:t> </a:t>
            </a:r>
            <a:r>
              <a:rPr lang="en-US" sz="1200" dirty="0" err="1"/>
              <a:t>doanh</a:t>
            </a:r>
            <a:r>
              <a:rPr lang="en-US" sz="1200" dirty="0"/>
              <a:t> </a:t>
            </a:r>
            <a:r>
              <a:rPr lang="en-US" sz="1200" dirty="0" err="1"/>
              <a:t>nghiệp</a:t>
            </a:r>
            <a:endParaRPr lang="en-US" sz="1200" dirty="0"/>
          </a:p>
        </p:txBody>
      </p:sp>
      <p:cxnSp>
        <p:nvCxnSpPr>
          <p:cNvPr id="66" name="Straight Arrow Connector 65">
            <a:extLst>
              <a:ext uri="{FF2B5EF4-FFF2-40B4-BE49-F238E27FC236}">
                <a16:creationId xmlns:a16="http://schemas.microsoft.com/office/drawing/2014/main" id="{E0B85E66-7C1C-5221-00E6-5EF958604184}"/>
              </a:ext>
            </a:extLst>
          </p:cNvPr>
          <p:cNvCxnSpPr>
            <a:cxnSpLocks/>
            <a:stCxn id="65" idx="3"/>
            <a:endCxn id="27" idx="1"/>
          </p:cNvCxnSpPr>
          <p:nvPr/>
        </p:nvCxnSpPr>
        <p:spPr>
          <a:xfrm flipV="1">
            <a:off x="1267547" y="2129959"/>
            <a:ext cx="592977" cy="125685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FC635335-DA3E-B4FA-5C92-F1279E0AABD3}"/>
              </a:ext>
            </a:extLst>
          </p:cNvPr>
          <p:cNvCxnSpPr>
            <a:cxnSpLocks/>
            <a:stCxn id="65" idx="3"/>
            <a:endCxn id="29" idx="1"/>
          </p:cNvCxnSpPr>
          <p:nvPr/>
        </p:nvCxnSpPr>
        <p:spPr>
          <a:xfrm>
            <a:off x="1267547" y="3386814"/>
            <a:ext cx="592977" cy="636433"/>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C41CB9F1-1195-E00E-EB17-683792EC811A}"/>
              </a:ext>
            </a:extLst>
          </p:cNvPr>
          <p:cNvCxnSpPr>
            <a:cxnSpLocks/>
            <a:endCxn id="28" idx="1"/>
          </p:cNvCxnSpPr>
          <p:nvPr/>
        </p:nvCxnSpPr>
        <p:spPr>
          <a:xfrm flipV="1">
            <a:off x="1267547" y="3068069"/>
            <a:ext cx="606859" cy="31874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 name="Date Placeholder 3">
            <a:extLst>
              <a:ext uri="{FF2B5EF4-FFF2-40B4-BE49-F238E27FC236}">
                <a16:creationId xmlns:a16="http://schemas.microsoft.com/office/drawing/2014/main" id="{CD045EA5-37C7-648D-B301-118D69F7F702}"/>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
        <p:nvSpPr>
          <p:cNvPr id="47" name="TextBox 46">
            <a:extLst>
              <a:ext uri="{FF2B5EF4-FFF2-40B4-BE49-F238E27FC236}">
                <a16:creationId xmlns:a16="http://schemas.microsoft.com/office/drawing/2014/main" id="{CB37B844-93BC-C31F-6594-227C40FC19B2}"/>
              </a:ext>
            </a:extLst>
          </p:cNvPr>
          <p:cNvSpPr txBox="1"/>
          <p:nvPr/>
        </p:nvSpPr>
        <p:spPr>
          <a:xfrm>
            <a:off x="198081" y="4959866"/>
            <a:ext cx="1293839" cy="1015663"/>
          </a:xfrm>
          <a:prstGeom prst="rect">
            <a:avLst/>
          </a:prstGeom>
          <a:noFill/>
        </p:spPr>
        <p:txBody>
          <a:bodyPr wrap="square">
            <a:spAutoFit/>
          </a:bodyPr>
          <a:lstStyle/>
          <a:p>
            <a:r>
              <a:rPr lang="en-US" sz="1200" i="1" dirty="0" err="1"/>
              <a:t>Giới</a:t>
            </a:r>
            <a:r>
              <a:rPr lang="en-US" sz="1200" i="1" dirty="0"/>
              <a:t> </a:t>
            </a:r>
            <a:r>
              <a:rPr lang="en-US" sz="1200" i="1" dirty="0" err="1"/>
              <a:t>thiệu</a:t>
            </a:r>
            <a:r>
              <a:rPr lang="en-US" sz="1200" i="1" dirty="0"/>
              <a:t> </a:t>
            </a:r>
            <a:r>
              <a:rPr lang="en-US" sz="1200" i="1" dirty="0" err="1"/>
              <a:t>cơ</a:t>
            </a:r>
            <a:r>
              <a:rPr lang="en-US" sz="1200" i="1" dirty="0"/>
              <a:t> </a:t>
            </a:r>
            <a:r>
              <a:rPr lang="en-US" sz="1200" i="1" dirty="0" err="1"/>
              <a:t>bản</a:t>
            </a:r>
            <a:r>
              <a:rPr lang="en-US" sz="1200" i="1" dirty="0"/>
              <a:t> </a:t>
            </a:r>
            <a:r>
              <a:rPr lang="en-US" sz="1200" i="1" dirty="0" err="1"/>
              <a:t>về</a:t>
            </a:r>
            <a:r>
              <a:rPr lang="en-US" sz="1200" i="1" dirty="0"/>
              <a:t> </a:t>
            </a:r>
            <a:r>
              <a:rPr lang="en-US" sz="1200" i="1" dirty="0" err="1"/>
              <a:t>tổ</a:t>
            </a:r>
            <a:r>
              <a:rPr lang="en-US" sz="1200" i="1" dirty="0"/>
              <a:t> </a:t>
            </a:r>
            <a:r>
              <a:rPr lang="en-US" sz="1200" i="1" dirty="0" err="1"/>
              <a:t>chức</a:t>
            </a:r>
            <a:r>
              <a:rPr lang="en-US" sz="1200" i="1" dirty="0"/>
              <a:t> DN, </a:t>
            </a:r>
            <a:r>
              <a:rPr lang="en-US" sz="1200" i="1" dirty="0" err="1"/>
              <a:t>chiến</a:t>
            </a:r>
            <a:r>
              <a:rPr lang="en-US" sz="1200" i="1" dirty="0"/>
              <a:t> </a:t>
            </a:r>
            <a:r>
              <a:rPr lang="en-US" sz="1200" i="1" dirty="0" err="1"/>
              <a:t>lược</a:t>
            </a:r>
            <a:r>
              <a:rPr lang="en-US" sz="1200" i="1" dirty="0"/>
              <a:t>, </a:t>
            </a:r>
            <a:r>
              <a:rPr lang="en-US" sz="1200" i="1" dirty="0" err="1"/>
              <a:t>sản</a:t>
            </a:r>
            <a:r>
              <a:rPr lang="en-US" sz="1200" i="1" dirty="0"/>
              <a:t> </a:t>
            </a:r>
            <a:r>
              <a:rPr lang="en-US" sz="1200" i="1" dirty="0" err="1"/>
              <a:t>phẩm</a:t>
            </a:r>
            <a:r>
              <a:rPr lang="en-US" sz="1200" i="1" dirty="0"/>
              <a:t>, </a:t>
            </a:r>
            <a:r>
              <a:rPr lang="en-US" sz="1200" i="1" dirty="0" err="1"/>
              <a:t>thị</a:t>
            </a:r>
            <a:r>
              <a:rPr lang="en-US" sz="1200" i="1" dirty="0"/>
              <a:t> </a:t>
            </a:r>
            <a:r>
              <a:rPr lang="en-US" sz="1200" i="1" dirty="0" err="1"/>
              <a:t>trường</a:t>
            </a:r>
            <a:r>
              <a:rPr lang="en-US" sz="1200" i="1" dirty="0"/>
              <a:t>, </a:t>
            </a:r>
            <a:r>
              <a:rPr lang="en-US" sz="1200" i="1" dirty="0" err="1"/>
              <a:t>đối</a:t>
            </a:r>
            <a:r>
              <a:rPr lang="en-US" sz="1200" i="1" dirty="0"/>
              <a:t> </a:t>
            </a:r>
            <a:r>
              <a:rPr lang="en-US" sz="1200" i="1" dirty="0" err="1"/>
              <a:t>thủ</a:t>
            </a:r>
            <a:r>
              <a:rPr lang="en-US" sz="1200" i="1" dirty="0"/>
              <a:t>…</a:t>
            </a:r>
          </a:p>
        </p:txBody>
      </p:sp>
    </p:spTree>
    <p:extLst>
      <p:ext uri="{BB962C8B-B14F-4D97-AF65-F5344CB8AC3E}">
        <p14:creationId xmlns:p14="http://schemas.microsoft.com/office/powerpoint/2010/main" val="48525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childTnLst>
                                </p:cTn>
                              </p:par>
                              <p:par>
                                <p:cTn id="20" presetID="10" presetClass="entr" presetSubtype="0" fill="hold"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500"/>
                                        <p:tgtEl>
                                          <p:spTgt spid="32"/>
                                        </p:tgtEl>
                                      </p:cBhvr>
                                    </p:animEffect>
                                  </p:childTnLst>
                                </p:cTn>
                              </p:par>
                              <p:par>
                                <p:cTn id="23" presetID="10" presetClass="entr" presetSubtype="0"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par>
                                <p:cTn id="26" presetID="10" presetClass="entr" presetSubtype="0" fill="hold" nodeType="with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fade">
                                      <p:cBhvr>
                                        <p:cTn id="28" dur="500"/>
                                        <p:tgtEl>
                                          <p:spTgt spid="34"/>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500"/>
                                        <p:tgtEl>
                                          <p:spTgt spid="9"/>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10" presetClass="entr" presetSubtype="0" fill="hold" nodeType="with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fade">
                                      <p:cBhvr>
                                        <p:cTn id="39" dur="500"/>
                                        <p:tgtEl>
                                          <p:spTgt spid="35"/>
                                        </p:tgtEl>
                                      </p:cBhvr>
                                    </p:animEffect>
                                  </p:childTnLst>
                                </p:cTn>
                              </p:par>
                              <p:par>
                                <p:cTn id="40" presetID="10" presetClass="entr" presetSubtype="0" fill="hold" nodeType="with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fade">
                                      <p:cBhvr>
                                        <p:cTn id="42" dur="500"/>
                                        <p:tgtEl>
                                          <p:spTgt spid="3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500"/>
                                        <p:tgtEl>
                                          <p:spTgt spid="1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500"/>
                                        <p:tgtEl>
                                          <p:spTgt spid="10"/>
                                        </p:tgtEl>
                                      </p:cBhvr>
                                    </p:animEffect>
                                  </p:childTnLst>
                                </p:cTn>
                              </p:par>
                              <p:par>
                                <p:cTn id="49" presetID="10" presetClass="entr" presetSubtype="0" fill="hold" nodeType="with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fade">
                                      <p:cBhvr>
                                        <p:cTn id="51" dur="500"/>
                                        <p:tgtEl>
                                          <p:spTgt spid="37"/>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500"/>
                                        <p:tgtEl>
                                          <p:spTgt spid="15"/>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fade">
                                      <p:cBhvr>
                                        <p:cTn id="65" dur="500"/>
                                        <p:tgtEl>
                                          <p:spTgt spid="17"/>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fade">
                                      <p:cBhvr>
                                        <p:cTn id="68" dur="500"/>
                                        <p:tgtEl>
                                          <p:spTgt spid="18"/>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fade">
                                      <p:cBhvr>
                                        <p:cTn id="71" dur="500"/>
                                        <p:tgtEl>
                                          <p:spTgt spid="19"/>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fade">
                                      <p:cBhvr>
                                        <p:cTn id="76" dur="500"/>
                                        <p:tgtEl>
                                          <p:spTgt spid="38"/>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39"/>
                                        </p:tgtEl>
                                        <p:attrNameLst>
                                          <p:attrName>style.visibility</p:attrName>
                                        </p:attrNameLst>
                                      </p:cBhvr>
                                      <p:to>
                                        <p:strVal val="visible"/>
                                      </p:to>
                                    </p:set>
                                    <p:animEffect transition="in" filter="fade">
                                      <p:cBhvr>
                                        <p:cTn id="79" dur="500"/>
                                        <p:tgtEl>
                                          <p:spTgt spid="39"/>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40"/>
                                        </p:tgtEl>
                                        <p:attrNameLst>
                                          <p:attrName>style.visibility</p:attrName>
                                        </p:attrNameLst>
                                      </p:cBhvr>
                                      <p:to>
                                        <p:strVal val="visible"/>
                                      </p:to>
                                    </p:set>
                                    <p:animEffect transition="in" filter="fade">
                                      <p:cBhvr>
                                        <p:cTn id="82" dur="500"/>
                                        <p:tgtEl>
                                          <p:spTgt spid="40"/>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41"/>
                                        </p:tgtEl>
                                        <p:attrNameLst>
                                          <p:attrName>style.visibility</p:attrName>
                                        </p:attrNameLst>
                                      </p:cBhvr>
                                      <p:to>
                                        <p:strVal val="visible"/>
                                      </p:to>
                                    </p:set>
                                    <p:animEffect transition="in" filter="fade">
                                      <p:cBhvr>
                                        <p:cTn id="85" dur="500"/>
                                        <p:tgtEl>
                                          <p:spTgt spid="41"/>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45"/>
                                        </p:tgtEl>
                                        <p:attrNameLst>
                                          <p:attrName>style.visibility</p:attrName>
                                        </p:attrNameLst>
                                      </p:cBhvr>
                                      <p:to>
                                        <p:strVal val="visible"/>
                                      </p:to>
                                    </p:set>
                                    <p:animEffect transition="in" filter="fade">
                                      <p:cBhvr>
                                        <p:cTn id="88" dur="500"/>
                                        <p:tgtEl>
                                          <p:spTgt spid="45"/>
                                        </p:tgtEl>
                                      </p:cBhvr>
                                    </p:animEffect>
                                  </p:childTnLst>
                                </p:cTn>
                              </p:par>
                              <p:par>
                                <p:cTn id="89" presetID="10" presetClass="entr" presetSubtype="0" fill="hold" nodeType="withEffect">
                                  <p:stCondLst>
                                    <p:cond delay="0"/>
                                  </p:stCondLst>
                                  <p:childTnLst>
                                    <p:set>
                                      <p:cBhvr>
                                        <p:cTn id="90" dur="1" fill="hold">
                                          <p:stCondLst>
                                            <p:cond delay="0"/>
                                          </p:stCondLst>
                                        </p:cTn>
                                        <p:tgtEl>
                                          <p:spTgt spid="44"/>
                                        </p:tgtEl>
                                        <p:attrNameLst>
                                          <p:attrName>style.visibility</p:attrName>
                                        </p:attrNameLst>
                                      </p:cBhvr>
                                      <p:to>
                                        <p:strVal val="visible"/>
                                      </p:to>
                                    </p:set>
                                    <p:animEffect transition="in" filter="fade">
                                      <p:cBhvr>
                                        <p:cTn id="91" dur="500"/>
                                        <p:tgtEl>
                                          <p:spTgt spid="44"/>
                                        </p:tgtEl>
                                      </p:cBhvr>
                                    </p:animEffect>
                                  </p:childTnLst>
                                </p:cTn>
                              </p:par>
                              <p:par>
                                <p:cTn id="92" presetID="10" presetClass="entr" presetSubtype="0" fill="hold" nodeType="withEffect">
                                  <p:stCondLst>
                                    <p:cond delay="0"/>
                                  </p:stCondLst>
                                  <p:childTnLst>
                                    <p:set>
                                      <p:cBhvr>
                                        <p:cTn id="93" dur="1" fill="hold">
                                          <p:stCondLst>
                                            <p:cond delay="0"/>
                                          </p:stCondLst>
                                        </p:cTn>
                                        <p:tgtEl>
                                          <p:spTgt spid="43"/>
                                        </p:tgtEl>
                                        <p:attrNameLst>
                                          <p:attrName>style.visibility</p:attrName>
                                        </p:attrNameLst>
                                      </p:cBhvr>
                                      <p:to>
                                        <p:strVal val="visible"/>
                                      </p:to>
                                    </p:set>
                                    <p:animEffect transition="in" filter="fade">
                                      <p:cBhvr>
                                        <p:cTn id="94" dur="500"/>
                                        <p:tgtEl>
                                          <p:spTgt spid="43"/>
                                        </p:tgtEl>
                                      </p:cBhvr>
                                    </p:animEffect>
                                  </p:childTnLst>
                                </p:cTn>
                              </p:par>
                              <p:par>
                                <p:cTn id="95" presetID="10" presetClass="entr" presetSubtype="0" fill="hold" nodeType="with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fade">
                                      <p:cBhvr>
                                        <p:cTn id="97" dur="500"/>
                                        <p:tgtEl>
                                          <p:spTgt spid="42"/>
                                        </p:tgtEl>
                                      </p:cBhvr>
                                    </p:animEffect>
                                  </p:childTnLst>
                                </p:cTn>
                              </p:par>
                              <p:par>
                                <p:cTn id="98" presetID="10" presetClass="entr" presetSubtype="0" fill="hold" nodeType="withEffect">
                                  <p:stCondLst>
                                    <p:cond delay="0"/>
                                  </p:stCondLst>
                                  <p:childTnLst>
                                    <p:set>
                                      <p:cBhvr>
                                        <p:cTn id="99" dur="1" fill="hold">
                                          <p:stCondLst>
                                            <p:cond delay="0"/>
                                          </p:stCondLst>
                                        </p:cTn>
                                        <p:tgtEl>
                                          <p:spTgt spid="66"/>
                                        </p:tgtEl>
                                        <p:attrNameLst>
                                          <p:attrName>style.visibility</p:attrName>
                                        </p:attrNameLst>
                                      </p:cBhvr>
                                      <p:to>
                                        <p:strVal val="visible"/>
                                      </p:to>
                                    </p:set>
                                    <p:animEffect transition="in" filter="fade">
                                      <p:cBhvr>
                                        <p:cTn id="100" dur="500"/>
                                        <p:tgtEl>
                                          <p:spTgt spid="66"/>
                                        </p:tgtEl>
                                      </p:cBhvr>
                                    </p:animEffect>
                                  </p:childTnLst>
                                </p:cTn>
                              </p:par>
                              <p:par>
                                <p:cTn id="101" presetID="10" presetClass="entr" presetSubtype="0" fill="hold" nodeType="withEffect">
                                  <p:stCondLst>
                                    <p:cond delay="0"/>
                                  </p:stCondLst>
                                  <p:childTnLst>
                                    <p:set>
                                      <p:cBhvr>
                                        <p:cTn id="102" dur="1" fill="hold">
                                          <p:stCondLst>
                                            <p:cond delay="0"/>
                                          </p:stCondLst>
                                        </p:cTn>
                                        <p:tgtEl>
                                          <p:spTgt spid="69"/>
                                        </p:tgtEl>
                                        <p:attrNameLst>
                                          <p:attrName>style.visibility</p:attrName>
                                        </p:attrNameLst>
                                      </p:cBhvr>
                                      <p:to>
                                        <p:strVal val="visible"/>
                                      </p:to>
                                    </p:set>
                                    <p:animEffect transition="in" filter="fade">
                                      <p:cBhvr>
                                        <p:cTn id="103" dur="500"/>
                                        <p:tgtEl>
                                          <p:spTgt spid="69"/>
                                        </p:tgtEl>
                                      </p:cBhvr>
                                    </p:animEffect>
                                  </p:childTnLst>
                                </p:cTn>
                              </p:par>
                              <p:par>
                                <p:cTn id="104" presetID="10" presetClass="entr" presetSubtype="0" fill="hold" nodeType="withEffect">
                                  <p:stCondLst>
                                    <p:cond delay="0"/>
                                  </p:stCondLst>
                                  <p:childTnLst>
                                    <p:set>
                                      <p:cBhvr>
                                        <p:cTn id="105" dur="1" fill="hold">
                                          <p:stCondLst>
                                            <p:cond delay="0"/>
                                          </p:stCondLst>
                                        </p:cTn>
                                        <p:tgtEl>
                                          <p:spTgt spid="72"/>
                                        </p:tgtEl>
                                        <p:attrNameLst>
                                          <p:attrName>style.visibility</p:attrName>
                                        </p:attrNameLst>
                                      </p:cBhvr>
                                      <p:to>
                                        <p:strVal val="visible"/>
                                      </p:to>
                                    </p:set>
                                    <p:animEffect transition="in" filter="fade">
                                      <p:cBhvr>
                                        <p:cTn id="106"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p:bldP spid="14" grpId="0"/>
      <p:bldP spid="15" grpId="0" animBg="1"/>
      <p:bldP spid="16" grpId="0" animBg="1"/>
      <p:bldP spid="17" grpId="0" animBg="1"/>
      <p:bldP spid="18" grpId="0" animBg="1"/>
      <p:bldP spid="19" grpId="0"/>
      <p:bldP spid="38" grpId="0" animBg="1"/>
      <p:bldP spid="39" grpId="0" animBg="1"/>
      <p:bldP spid="40" grpId="0" animBg="1"/>
      <p:bldP spid="41" grpId="0" animBg="1"/>
      <p:bldP spid="4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2" y="655783"/>
            <a:ext cx="7200897" cy="604306"/>
          </a:xfrm>
        </p:spPr>
        <p:txBody>
          <a:bodyPr>
            <a:normAutofit/>
          </a:bodyPr>
          <a:lstStyle/>
          <a:p>
            <a:pPr algn="ctr"/>
            <a:r>
              <a:rPr lang="en-US" sz="2400" b="1">
                <a:solidFill>
                  <a:schemeClr val="accent6">
                    <a:lumMod val="75000"/>
                  </a:schemeClr>
                </a:solidFill>
              </a:rPr>
              <a:t>NỘI DUNG KLTN CỦA THỰC TẬP TỐT NGHIỆP</a:t>
            </a:r>
            <a:endParaRPr lang="en-US" dirty="0"/>
          </a:p>
        </p:txBody>
      </p:sp>
      <p:sp>
        <p:nvSpPr>
          <p:cNvPr id="5" name="Content Placeholder 4">
            <a:extLst>
              <a:ext uri="{FF2B5EF4-FFF2-40B4-BE49-F238E27FC236}">
                <a16:creationId xmlns:a16="http://schemas.microsoft.com/office/drawing/2014/main" id="{5B58949C-2BF6-4DDE-BD62-A8AC0F6F7EEC}"/>
              </a:ext>
            </a:extLst>
          </p:cNvPr>
          <p:cNvSpPr>
            <a:spLocks noGrp="1"/>
          </p:cNvSpPr>
          <p:nvPr>
            <p:ph idx="1"/>
          </p:nvPr>
        </p:nvSpPr>
        <p:spPr>
          <a:xfrm>
            <a:off x="628650" y="1260089"/>
            <a:ext cx="7886700" cy="4942128"/>
          </a:xfrm>
        </p:spPr>
        <p:txBody>
          <a:bodyPr>
            <a:normAutofit/>
          </a:bodyPr>
          <a:lstStyle/>
          <a:p>
            <a:r>
              <a:rPr lang="en-US" sz="1800" dirty="0"/>
              <a:t>Trang </a:t>
            </a:r>
            <a:r>
              <a:rPr lang="en-US" sz="1800" dirty="0" err="1"/>
              <a:t>bìa</a:t>
            </a:r>
            <a:r>
              <a:rPr lang="en-US" sz="1800" dirty="0"/>
              <a:t>, </a:t>
            </a:r>
            <a:r>
              <a:rPr lang="vi-VN" sz="1800" dirty="0"/>
              <a:t>Lời cảm ơn và cam kết</a:t>
            </a:r>
            <a:r>
              <a:rPr lang="en-US" sz="1800" dirty="0"/>
              <a:t>, </a:t>
            </a:r>
            <a:r>
              <a:rPr lang="en-US" sz="1800" dirty="0" err="1"/>
              <a:t>Bảng</a:t>
            </a:r>
            <a:r>
              <a:rPr lang="en-US" sz="1800" dirty="0"/>
              <a:t> </a:t>
            </a:r>
            <a:r>
              <a:rPr lang="en-US" sz="1800" dirty="0" err="1"/>
              <a:t>đánh</a:t>
            </a:r>
            <a:r>
              <a:rPr lang="en-US" sz="1800" dirty="0"/>
              <a:t> </a:t>
            </a:r>
            <a:r>
              <a:rPr lang="en-US" sz="1800" dirty="0" err="1"/>
              <a:t>giá</a:t>
            </a:r>
            <a:r>
              <a:rPr lang="en-US" sz="1800" dirty="0"/>
              <a:t> </a:t>
            </a:r>
            <a:r>
              <a:rPr lang="en-US" sz="1800" dirty="0" err="1"/>
              <a:t>của</a:t>
            </a:r>
            <a:r>
              <a:rPr lang="en-US" sz="1800" dirty="0"/>
              <a:t> </a:t>
            </a:r>
            <a:r>
              <a:rPr lang="en-US" sz="1800" dirty="0" err="1"/>
              <a:t>Doanh</a:t>
            </a:r>
            <a:r>
              <a:rPr lang="en-US" sz="1800" dirty="0"/>
              <a:t> </a:t>
            </a:r>
            <a:r>
              <a:rPr lang="en-US" sz="1800" dirty="0" err="1"/>
              <a:t>nghiệp</a:t>
            </a:r>
            <a:r>
              <a:rPr lang="en-US" sz="1800" dirty="0"/>
              <a:t>, </a:t>
            </a:r>
            <a:r>
              <a:rPr lang="vi-VN" sz="1800" dirty="0"/>
              <a:t>Bảng đánh giá của Giáo Viên hướng dẫn</a:t>
            </a:r>
            <a:r>
              <a:rPr lang="en-US" sz="1800" dirty="0"/>
              <a:t>, </a:t>
            </a:r>
            <a:r>
              <a:rPr lang="vi-VN" sz="1800" dirty="0"/>
              <a:t>Tóm lược</a:t>
            </a:r>
            <a:r>
              <a:rPr lang="en-US" sz="1800" dirty="0"/>
              <a:t>, </a:t>
            </a:r>
            <a:r>
              <a:rPr lang="en-US" sz="1800" dirty="0" err="1"/>
              <a:t>Các</a:t>
            </a:r>
            <a:r>
              <a:rPr lang="en-US" sz="1800" dirty="0"/>
              <a:t> </a:t>
            </a:r>
            <a:r>
              <a:rPr lang="en-US" sz="1800" dirty="0" err="1"/>
              <a:t>mục</a:t>
            </a:r>
            <a:r>
              <a:rPr lang="en-US" sz="1800" dirty="0"/>
              <a:t> </a:t>
            </a:r>
            <a:r>
              <a:rPr lang="en-US" sz="1800" dirty="0" err="1"/>
              <a:t>lục</a:t>
            </a:r>
            <a:r>
              <a:rPr lang="en-US" sz="1800" dirty="0"/>
              <a:t> </a:t>
            </a:r>
          </a:p>
          <a:p>
            <a:r>
              <a:rPr lang="en-US" sz="1800" b="1" i="1" dirty="0" err="1"/>
              <a:t>Mở</a:t>
            </a:r>
            <a:r>
              <a:rPr lang="en-US" sz="1800" b="1" i="1" dirty="0"/>
              <a:t> </a:t>
            </a:r>
            <a:r>
              <a:rPr lang="en-US" sz="1800" b="1" i="1" dirty="0" err="1"/>
              <a:t>đầu</a:t>
            </a:r>
            <a:r>
              <a:rPr lang="en-US" sz="1800" b="1" i="1" dirty="0"/>
              <a:t> (Introduction) </a:t>
            </a:r>
          </a:p>
          <a:p>
            <a:r>
              <a:rPr lang="vi-VN" sz="1800" b="1" dirty="0"/>
              <a:t>Chương 1. </a:t>
            </a:r>
            <a:r>
              <a:rPr lang="en-US" sz="1800" b="1" dirty="0"/>
              <a:t>C</a:t>
            </a:r>
            <a:r>
              <a:rPr lang="vi-VN" sz="1800" b="1" dirty="0"/>
              <a:t>ơ</a:t>
            </a:r>
            <a:r>
              <a:rPr lang="en-US" sz="1800" b="1" dirty="0"/>
              <a:t> </a:t>
            </a:r>
            <a:r>
              <a:rPr lang="en-US" sz="1800" b="1" dirty="0" err="1"/>
              <a:t>sở</a:t>
            </a:r>
            <a:r>
              <a:rPr lang="en-US" sz="1800" b="1" dirty="0"/>
              <a:t> </a:t>
            </a:r>
            <a:r>
              <a:rPr lang="en-US" sz="1800" b="1" dirty="0" err="1"/>
              <a:t>lý</a:t>
            </a:r>
            <a:r>
              <a:rPr lang="en-US" sz="1800" b="1" dirty="0"/>
              <a:t> </a:t>
            </a:r>
            <a:r>
              <a:rPr lang="en-US" sz="1800" b="1" dirty="0" err="1"/>
              <a:t>thuyết</a:t>
            </a:r>
            <a:r>
              <a:rPr lang="en-US" sz="1800" b="1" dirty="0"/>
              <a:t> (Literature Review)</a:t>
            </a:r>
          </a:p>
          <a:p>
            <a:r>
              <a:rPr lang="vi-VN" sz="1800" b="1" dirty="0"/>
              <a:t>Chương 2. Phân tích vấn đề (Problem Analysis) </a:t>
            </a:r>
            <a:endParaRPr lang="en-US" sz="1800" b="1" dirty="0"/>
          </a:p>
          <a:p>
            <a:pPr lvl="1">
              <a:buFont typeface="Wingdings" panose="05000000000000000000" pitchFamily="2" charset="2"/>
              <a:buChar char="§"/>
            </a:pPr>
            <a:r>
              <a:rPr lang="en-US" sz="1500" dirty="0"/>
              <a:t>2.1. </a:t>
            </a:r>
            <a:r>
              <a:rPr lang="en-US" sz="1500" dirty="0" err="1"/>
              <a:t>Giới</a:t>
            </a:r>
            <a:r>
              <a:rPr lang="en-US" sz="1500" dirty="0"/>
              <a:t> </a:t>
            </a:r>
            <a:r>
              <a:rPr lang="en-US" sz="1500" dirty="0" err="1"/>
              <a:t>thiệu</a:t>
            </a:r>
            <a:r>
              <a:rPr lang="en-US" sz="1500" dirty="0"/>
              <a:t> </a:t>
            </a:r>
            <a:r>
              <a:rPr lang="en-US" sz="1500" dirty="0" err="1"/>
              <a:t>về</a:t>
            </a:r>
            <a:r>
              <a:rPr lang="en-US" sz="1500" dirty="0"/>
              <a:t> </a:t>
            </a:r>
            <a:r>
              <a:rPr lang="en-US" sz="1500" dirty="0" err="1"/>
              <a:t>công</a:t>
            </a:r>
            <a:r>
              <a:rPr lang="en-US" sz="1500" dirty="0"/>
              <a:t> ty (Introduction about Company)</a:t>
            </a:r>
          </a:p>
          <a:p>
            <a:pPr lvl="1">
              <a:buFont typeface="Wingdings" panose="05000000000000000000" pitchFamily="2" charset="2"/>
              <a:buChar char="§"/>
            </a:pPr>
            <a:r>
              <a:rPr lang="en-US" sz="1500" dirty="0"/>
              <a:t>2.2. </a:t>
            </a:r>
            <a:r>
              <a:rPr lang="en-US" sz="1500" dirty="0" err="1"/>
              <a:t>Phân</a:t>
            </a:r>
            <a:r>
              <a:rPr lang="en-US" sz="1500" dirty="0"/>
              <a:t> </a:t>
            </a:r>
            <a:r>
              <a:rPr lang="en-US" sz="1500" dirty="0" err="1"/>
              <a:t>tích</a:t>
            </a:r>
            <a:r>
              <a:rPr lang="en-US" sz="1500" dirty="0"/>
              <a:t> </a:t>
            </a:r>
            <a:r>
              <a:rPr lang="en-US" sz="1500" dirty="0" err="1"/>
              <a:t>tình</a:t>
            </a:r>
            <a:r>
              <a:rPr lang="en-US" sz="1500" dirty="0"/>
              <a:t> </a:t>
            </a:r>
            <a:r>
              <a:rPr lang="en-US" sz="1500" dirty="0" err="1"/>
              <a:t>hình</a:t>
            </a:r>
            <a:r>
              <a:rPr lang="en-US" sz="1500" dirty="0"/>
              <a:t> (Situation Analysis)</a:t>
            </a:r>
          </a:p>
          <a:p>
            <a:pPr lvl="1">
              <a:buFont typeface="Wingdings" panose="05000000000000000000" pitchFamily="2" charset="2"/>
              <a:buChar char="§"/>
            </a:pPr>
            <a:r>
              <a:rPr lang="en-US" sz="1500" dirty="0"/>
              <a:t>2.3. </a:t>
            </a:r>
            <a:r>
              <a:rPr lang="en-US" sz="1500" dirty="0" err="1"/>
              <a:t>Các</a:t>
            </a:r>
            <a:r>
              <a:rPr lang="en-US" sz="1500" dirty="0"/>
              <a:t> </a:t>
            </a:r>
            <a:r>
              <a:rPr lang="en-US" sz="1500" dirty="0" err="1"/>
              <a:t>phương</a:t>
            </a:r>
            <a:r>
              <a:rPr lang="en-US" sz="1500" dirty="0"/>
              <a:t> </a:t>
            </a:r>
            <a:r>
              <a:rPr lang="en-US" sz="1500" dirty="0" err="1"/>
              <a:t>pháp</a:t>
            </a:r>
            <a:r>
              <a:rPr lang="en-US" sz="1500" dirty="0"/>
              <a:t> </a:t>
            </a:r>
            <a:r>
              <a:rPr lang="en-US" sz="1500" dirty="0" err="1"/>
              <a:t>nghiên</a:t>
            </a:r>
            <a:r>
              <a:rPr lang="en-US" sz="1500" dirty="0"/>
              <a:t> </a:t>
            </a:r>
            <a:r>
              <a:rPr lang="en-US" sz="1500" dirty="0" err="1"/>
              <a:t>cứu</a:t>
            </a:r>
            <a:r>
              <a:rPr lang="en-US" sz="1500" dirty="0"/>
              <a:t> (Research Methodology)</a:t>
            </a:r>
          </a:p>
          <a:p>
            <a:pPr lvl="1">
              <a:buFont typeface="Wingdings" panose="05000000000000000000" pitchFamily="2" charset="2"/>
              <a:buChar char="§"/>
            </a:pPr>
            <a:r>
              <a:rPr lang="en-US" sz="1500" dirty="0"/>
              <a:t>2.4. </a:t>
            </a:r>
            <a:r>
              <a:rPr lang="en-US" sz="1500" dirty="0" err="1"/>
              <a:t>Kết</a:t>
            </a:r>
            <a:r>
              <a:rPr lang="en-US" sz="1500" dirty="0"/>
              <a:t> </a:t>
            </a:r>
            <a:r>
              <a:rPr lang="en-US" sz="1500" dirty="0" err="1"/>
              <a:t>quả</a:t>
            </a:r>
            <a:r>
              <a:rPr lang="en-US" sz="1500" dirty="0"/>
              <a:t> </a:t>
            </a:r>
            <a:r>
              <a:rPr lang="en-US" sz="1500" dirty="0" err="1"/>
              <a:t>nghiên</a:t>
            </a:r>
            <a:r>
              <a:rPr lang="en-US" sz="1500" dirty="0"/>
              <a:t> </a:t>
            </a:r>
            <a:r>
              <a:rPr lang="en-US" sz="1500" dirty="0" err="1"/>
              <a:t>cứu</a:t>
            </a:r>
            <a:r>
              <a:rPr lang="en-US" sz="1500" dirty="0"/>
              <a:t> (Research Results)</a:t>
            </a:r>
          </a:p>
          <a:p>
            <a:r>
              <a:rPr lang="vi-VN" sz="1800" b="1" dirty="0"/>
              <a:t>Chương 3. Đề xuất giải pháp (Recommendations) </a:t>
            </a:r>
          </a:p>
          <a:p>
            <a:r>
              <a:rPr lang="en-US" sz="1800" b="1" i="1" dirty="0" err="1"/>
              <a:t>Kết</a:t>
            </a:r>
            <a:r>
              <a:rPr lang="en-US" sz="1800" b="1" i="1" dirty="0"/>
              <a:t> </a:t>
            </a:r>
            <a:r>
              <a:rPr lang="en-US" sz="1800" b="1" i="1" dirty="0" err="1"/>
              <a:t>luận</a:t>
            </a:r>
            <a:r>
              <a:rPr lang="en-US" sz="1800" b="1" i="1" dirty="0"/>
              <a:t> (Conclusion) </a:t>
            </a:r>
          </a:p>
          <a:p>
            <a:r>
              <a:rPr lang="en-US" sz="1800" dirty="0" err="1"/>
              <a:t>Tài</a:t>
            </a:r>
            <a:r>
              <a:rPr lang="en-US" sz="1800" dirty="0"/>
              <a:t> </a:t>
            </a:r>
            <a:r>
              <a:rPr lang="en-US" sz="1800" dirty="0" err="1"/>
              <a:t>liệu</a:t>
            </a:r>
            <a:r>
              <a:rPr lang="en-US" sz="1800" dirty="0"/>
              <a:t> </a:t>
            </a:r>
            <a:r>
              <a:rPr lang="en-US" sz="1800" dirty="0" err="1"/>
              <a:t>tham</a:t>
            </a:r>
            <a:r>
              <a:rPr lang="en-US" sz="1800" dirty="0"/>
              <a:t> </a:t>
            </a:r>
            <a:r>
              <a:rPr lang="en-US" sz="1800" dirty="0" err="1"/>
              <a:t>khảo</a:t>
            </a:r>
            <a:r>
              <a:rPr lang="en-US" sz="1800" dirty="0"/>
              <a:t> </a:t>
            </a:r>
          </a:p>
          <a:p>
            <a:r>
              <a:rPr lang="en-US" sz="1800" dirty="0" err="1"/>
              <a:t>Phụ</a:t>
            </a:r>
            <a:r>
              <a:rPr lang="en-US" sz="1800" dirty="0"/>
              <a:t> </a:t>
            </a:r>
            <a:r>
              <a:rPr lang="en-US" sz="1800" dirty="0" err="1"/>
              <a:t>lục</a:t>
            </a:r>
            <a:r>
              <a:rPr lang="en-US" sz="1800" dirty="0"/>
              <a:t> </a:t>
            </a:r>
          </a:p>
          <a:p>
            <a:r>
              <a:rPr lang="en-US" sz="1800" dirty="0" err="1"/>
              <a:t>Kết</a:t>
            </a:r>
            <a:r>
              <a:rPr lang="en-US" sz="1800" dirty="0"/>
              <a:t> </a:t>
            </a:r>
            <a:r>
              <a:rPr lang="en-US" sz="1800" dirty="0" err="1"/>
              <a:t>quả</a:t>
            </a:r>
            <a:r>
              <a:rPr lang="en-US" sz="1800" dirty="0"/>
              <a:t> </a:t>
            </a:r>
            <a:r>
              <a:rPr lang="en-US" sz="1800" dirty="0" err="1"/>
              <a:t>kiểm</a:t>
            </a:r>
            <a:r>
              <a:rPr lang="en-US" sz="1800" dirty="0"/>
              <a:t> </a:t>
            </a:r>
            <a:r>
              <a:rPr lang="en-US" sz="1800" dirty="0" err="1"/>
              <a:t>tra</a:t>
            </a:r>
            <a:r>
              <a:rPr lang="en-US" sz="1800" dirty="0"/>
              <a:t> </a:t>
            </a:r>
            <a:r>
              <a:rPr lang="en-US" sz="1800" dirty="0" err="1"/>
              <a:t>đạo</a:t>
            </a:r>
            <a:r>
              <a:rPr lang="en-US" sz="1800" dirty="0"/>
              <a:t> </a:t>
            </a:r>
            <a:r>
              <a:rPr lang="en-US" sz="1800" dirty="0" err="1"/>
              <a:t>văn</a:t>
            </a:r>
            <a:r>
              <a:rPr lang="en-US" sz="1800" dirty="0"/>
              <a:t> </a:t>
            </a:r>
          </a:p>
          <a:p>
            <a:endParaRPr lang="en-US" sz="1800" dirty="0"/>
          </a:p>
        </p:txBody>
      </p:sp>
      <p:sp>
        <p:nvSpPr>
          <p:cNvPr id="3" name="Date Placeholder 3">
            <a:extLst>
              <a:ext uri="{FF2B5EF4-FFF2-40B4-BE49-F238E27FC236}">
                <a16:creationId xmlns:a16="http://schemas.microsoft.com/office/drawing/2014/main" id="{775C694C-9523-1EC0-F1B6-8E2992D800FD}"/>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919401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43856CC0-2F7B-ED68-EB0E-AD8E9B7CF1E9}"/>
              </a:ext>
            </a:extLst>
          </p:cNvPr>
          <p:cNvSpPr/>
          <p:nvPr/>
        </p:nvSpPr>
        <p:spPr>
          <a:xfrm>
            <a:off x="1905769" y="1996341"/>
            <a:ext cx="937974" cy="2734743"/>
          </a:xfrm>
          <a:prstGeom prst="rect">
            <a:avLst/>
          </a:prstGeom>
        </p:spPr>
        <p:style>
          <a:lnRef idx="1">
            <a:schemeClr val="accent4"/>
          </a:lnRef>
          <a:fillRef idx="2">
            <a:schemeClr val="accent4"/>
          </a:fillRef>
          <a:effectRef idx="1">
            <a:schemeClr val="accent4"/>
          </a:effectRef>
          <a:fontRef idx="minor">
            <a:schemeClr val="dk1"/>
          </a:fontRef>
        </p:style>
        <p:txBody>
          <a:bodyPr rtlCol="0" anchor="t"/>
          <a:lstStyle/>
          <a:p>
            <a:pPr algn="ctr"/>
            <a:endParaRPr lang="en-US" sz="1200" dirty="0"/>
          </a:p>
          <a:p>
            <a:pPr algn="ctr"/>
            <a:endParaRPr lang="en-US" sz="1200" dirty="0"/>
          </a:p>
          <a:p>
            <a:pPr algn="ctr"/>
            <a:endParaRPr lang="en-US" sz="1200" dirty="0"/>
          </a:p>
          <a:p>
            <a:pPr algn="ctr"/>
            <a:r>
              <a:rPr lang="en-US" sz="1200" dirty="0" err="1"/>
              <a:t>Đặc</a:t>
            </a:r>
            <a:r>
              <a:rPr lang="en-US" sz="1200" dirty="0"/>
              <a:t> </a:t>
            </a:r>
            <a:r>
              <a:rPr lang="en-US" sz="1200" dirty="0" err="1"/>
              <a:t>điểm</a:t>
            </a:r>
            <a:r>
              <a:rPr lang="en-US" sz="1200" dirty="0"/>
              <a:t> </a:t>
            </a:r>
            <a:r>
              <a:rPr lang="en-US" sz="1200" dirty="0" err="1"/>
              <a:t>của</a:t>
            </a:r>
            <a:r>
              <a:rPr lang="en-US" sz="1200" dirty="0"/>
              <a:t> </a:t>
            </a:r>
            <a:r>
              <a:rPr lang="en-US" sz="1200" dirty="0" err="1"/>
              <a:t>doanh</a:t>
            </a:r>
            <a:r>
              <a:rPr lang="en-US" sz="1200" dirty="0"/>
              <a:t> </a:t>
            </a:r>
            <a:r>
              <a:rPr lang="en-US" sz="1200" dirty="0" err="1"/>
              <a:t>nghiệp</a:t>
            </a:r>
            <a:endParaRPr lang="en-US" sz="1200" dirty="0"/>
          </a:p>
        </p:txBody>
      </p:sp>
      <p:sp>
        <p:nvSpPr>
          <p:cNvPr id="4" name="Slide Number Placeholder 3">
            <a:extLst>
              <a:ext uri="{FF2B5EF4-FFF2-40B4-BE49-F238E27FC236}">
                <a16:creationId xmlns:a16="http://schemas.microsoft.com/office/drawing/2014/main" id="{0ED11993-BD1E-4D76-B824-840F99A121C6}"/>
              </a:ext>
            </a:extLst>
          </p:cNvPr>
          <p:cNvSpPr>
            <a:spLocks noGrp="1"/>
          </p:cNvSpPr>
          <p:nvPr>
            <p:ph type="sldNum" sz="quarter" idx="12"/>
          </p:nvPr>
        </p:nvSpPr>
        <p:spPr/>
        <p:txBody>
          <a:bodyPr/>
          <a:lstStyle/>
          <a:p>
            <a:fld id="{5D84065D-F351-4B03-BD91-D8A6B8D4B362}" type="slidenum">
              <a:rPr lang="en-US" smtClean="0"/>
              <a:pPr/>
              <a:t>18</a:t>
            </a:fld>
            <a:endParaRPr lang="en-US" dirty="0"/>
          </a:p>
        </p:txBody>
      </p:sp>
      <p:sp>
        <p:nvSpPr>
          <p:cNvPr id="5" name="Rectangle 4">
            <a:extLst>
              <a:ext uri="{FF2B5EF4-FFF2-40B4-BE49-F238E27FC236}">
                <a16:creationId xmlns:a16="http://schemas.microsoft.com/office/drawing/2014/main" id="{223A8E64-9595-4269-AC38-942915A2054A}"/>
              </a:ext>
            </a:extLst>
          </p:cNvPr>
          <p:cNvSpPr/>
          <p:nvPr/>
        </p:nvSpPr>
        <p:spPr>
          <a:xfrm>
            <a:off x="3106454" y="1457200"/>
            <a:ext cx="1521239" cy="4474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2.2 </a:t>
            </a:r>
            <a:r>
              <a:rPr lang="en-US" sz="1200" dirty="0" err="1"/>
              <a:t>Phân</a:t>
            </a:r>
            <a:r>
              <a:rPr lang="en-US" sz="1200" dirty="0"/>
              <a:t> </a:t>
            </a:r>
            <a:r>
              <a:rPr lang="en-US" sz="1200" dirty="0" err="1"/>
              <a:t>tích</a:t>
            </a:r>
            <a:r>
              <a:rPr lang="en-US" sz="1200" dirty="0"/>
              <a:t> </a:t>
            </a:r>
            <a:r>
              <a:rPr lang="en-US" sz="1200" dirty="0" err="1"/>
              <a:t>tình</a:t>
            </a:r>
            <a:r>
              <a:rPr lang="en-US" sz="1200" dirty="0"/>
              <a:t> </a:t>
            </a:r>
            <a:r>
              <a:rPr lang="en-US" sz="1200" dirty="0" err="1"/>
              <a:t>hình</a:t>
            </a:r>
            <a:endParaRPr lang="en-US" sz="1200" dirty="0"/>
          </a:p>
        </p:txBody>
      </p:sp>
      <p:sp>
        <p:nvSpPr>
          <p:cNvPr id="6" name="Rectangle 5">
            <a:extLst>
              <a:ext uri="{FF2B5EF4-FFF2-40B4-BE49-F238E27FC236}">
                <a16:creationId xmlns:a16="http://schemas.microsoft.com/office/drawing/2014/main" id="{119593AD-25D0-4D17-9096-272E38BA89C2}"/>
              </a:ext>
            </a:extLst>
          </p:cNvPr>
          <p:cNvSpPr/>
          <p:nvPr/>
        </p:nvSpPr>
        <p:spPr>
          <a:xfrm>
            <a:off x="3513781" y="2277854"/>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100" dirty="0"/>
              <a:t>Factor 1</a:t>
            </a:r>
          </a:p>
        </p:txBody>
      </p:sp>
      <p:sp>
        <p:nvSpPr>
          <p:cNvPr id="7" name="Rectangle 6">
            <a:extLst>
              <a:ext uri="{FF2B5EF4-FFF2-40B4-BE49-F238E27FC236}">
                <a16:creationId xmlns:a16="http://schemas.microsoft.com/office/drawing/2014/main" id="{57CB9CAB-2786-4A0B-8B01-C66DC7B57BAC}"/>
              </a:ext>
            </a:extLst>
          </p:cNvPr>
          <p:cNvSpPr/>
          <p:nvPr/>
        </p:nvSpPr>
        <p:spPr>
          <a:xfrm>
            <a:off x="3513779" y="2983967"/>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3</a:t>
            </a:r>
          </a:p>
        </p:txBody>
      </p:sp>
      <p:sp>
        <p:nvSpPr>
          <p:cNvPr id="8" name="Rectangle 7">
            <a:extLst>
              <a:ext uri="{FF2B5EF4-FFF2-40B4-BE49-F238E27FC236}">
                <a16:creationId xmlns:a16="http://schemas.microsoft.com/office/drawing/2014/main" id="{8A35BDDA-37ED-49A7-81AE-CABB400A326D}"/>
              </a:ext>
            </a:extLst>
          </p:cNvPr>
          <p:cNvSpPr/>
          <p:nvPr/>
        </p:nvSpPr>
        <p:spPr>
          <a:xfrm>
            <a:off x="3513779" y="3767878"/>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a:t>
            </a:r>
          </a:p>
        </p:txBody>
      </p:sp>
      <p:sp>
        <p:nvSpPr>
          <p:cNvPr id="9" name="Rectangle 8">
            <a:extLst>
              <a:ext uri="{FF2B5EF4-FFF2-40B4-BE49-F238E27FC236}">
                <a16:creationId xmlns:a16="http://schemas.microsoft.com/office/drawing/2014/main" id="{06EB0321-47D4-4B3B-8074-812B4194784E}"/>
              </a:ext>
            </a:extLst>
          </p:cNvPr>
          <p:cNvSpPr/>
          <p:nvPr/>
        </p:nvSpPr>
        <p:spPr>
          <a:xfrm>
            <a:off x="4672453" y="1458680"/>
            <a:ext cx="1457321" cy="445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2.3 </a:t>
            </a:r>
            <a:r>
              <a:rPr lang="en-US" sz="1200" dirty="0" err="1"/>
              <a:t>Phương</a:t>
            </a:r>
            <a:r>
              <a:rPr lang="en-US" sz="1200" dirty="0"/>
              <a:t> </a:t>
            </a:r>
            <a:r>
              <a:rPr lang="en-US" sz="1200" dirty="0" err="1"/>
              <a:t>pháp</a:t>
            </a:r>
            <a:r>
              <a:rPr lang="en-US" sz="1200" dirty="0"/>
              <a:t> </a:t>
            </a:r>
            <a:r>
              <a:rPr lang="en-US" sz="1200" dirty="0" err="1"/>
              <a:t>nghiên</a:t>
            </a:r>
            <a:r>
              <a:rPr lang="en-US" sz="1200" dirty="0"/>
              <a:t> </a:t>
            </a:r>
            <a:r>
              <a:rPr lang="en-US" sz="1200" dirty="0" err="1"/>
              <a:t>cứu</a:t>
            </a:r>
            <a:endParaRPr lang="en-US" sz="1200" dirty="0"/>
          </a:p>
        </p:txBody>
      </p:sp>
      <p:sp>
        <p:nvSpPr>
          <p:cNvPr id="10" name="Arrow: Down 9">
            <a:extLst>
              <a:ext uri="{FF2B5EF4-FFF2-40B4-BE49-F238E27FC236}">
                <a16:creationId xmlns:a16="http://schemas.microsoft.com/office/drawing/2014/main" id="{C62BD927-A66E-481E-8C63-AC9590EF5540}"/>
              </a:ext>
            </a:extLst>
          </p:cNvPr>
          <p:cNvSpPr/>
          <p:nvPr/>
        </p:nvSpPr>
        <p:spPr>
          <a:xfrm rot="16200000">
            <a:off x="5049994" y="3240797"/>
            <a:ext cx="718150" cy="1339251"/>
          </a:xfrm>
          <a:prstGeom prst="downArrow">
            <a:avLst>
              <a:gd name="adj1" fmla="val 77027"/>
              <a:gd name="adj2" fmla="val 50000"/>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 rtlCol="0" anchor="t"/>
          <a:lstStyle/>
          <a:p>
            <a:pPr algn="ctr"/>
            <a:r>
              <a:rPr lang="en-US" sz="1100" b="1" dirty="0" err="1"/>
              <a:t>Phỏng</a:t>
            </a:r>
            <a:r>
              <a:rPr lang="en-US" sz="1100" b="1" dirty="0"/>
              <a:t> </a:t>
            </a:r>
            <a:r>
              <a:rPr lang="en-US" sz="1100" b="1" dirty="0" err="1"/>
              <a:t>vấn</a:t>
            </a:r>
            <a:r>
              <a:rPr lang="en-US" sz="1100" b="1" dirty="0"/>
              <a:t> </a:t>
            </a:r>
            <a:r>
              <a:rPr lang="en-US" sz="1100" b="1" dirty="0" err="1"/>
              <a:t>chuyên</a:t>
            </a:r>
            <a:r>
              <a:rPr lang="en-US" sz="1100" b="1" dirty="0"/>
              <a:t> </a:t>
            </a:r>
            <a:r>
              <a:rPr lang="en-US" sz="1100" b="1" dirty="0" err="1"/>
              <a:t>gia</a:t>
            </a:r>
            <a:r>
              <a:rPr lang="en-US" sz="1100" b="1" dirty="0"/>
              <a:t>, KH</a:t>
            </a:r>
          </a:p>
        </p:txBody>
      </p:sp>
      <p:sp>
        <p:nvSpPr>
          <p:cNvPr id="11" name="Arrow: Down 10">
            <a:extLst>
              <a:ext uri="{FF2B5EF4-FFF2-40B4-BE49-F238E27FC236}">
                <a16:creationId xmlns:a16="http://schemas.microsoft.com/office/drawing/2014/main" id="{7DBD930B-98D5-4870-BC9A-05215B52D969}"/>
              </a:ext>
            </a:extLst>
          </p:cNvPr>
          <p:cNvSpPr/>
          <p:nvPr/>
        </p:nvSpPr>
        <p:spPr>
          <a:xfrm rot="16200000">
            <a:off x="5049994" y="1750701"/>
            <a:ext cx="718150" cy="1339251"/>
          </a:xfrm>
          <a:prstGeom prst="downArrow">
            <a:avLst>
              <a:gd name="adj1" fmla="val 67079"/>
              <a:gd name="adj2" fmla="val 50000"/>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 rtlCol="0" anchor="t"/>
          <a:lstStyle/>
          <a:p>
            <a:pPr algn="ctr"/>
            <a:r>
              <a:rPr lang="en-US" sz="1100" b="1" dirty="0" err="1"/>
              <a:t>Khảo</a:t>
            </a:r>
            <a:r>
              <a:rPr lang="en-US" sz="1100" b="1" dirty="0"/>
              <a:t> </a:t>
            </a:r>
            <a:r>
              <a:rPr lang="en-US" sz="1100" b="1" dirty="0" err="1"/>
              <a:t>sát</a:t>
            </a:r>
            <a:r>
              <a:rPr lang="en-US" sz="1100" b="1" dirty="0"/>
              <a:t> (</a:t>
            </a:r>
            <a:r>
              <a:rPr lang="en-US" sz="1100" b="1" dirty="0" err="1"/>
              <a:t>nv</a:t>
            </a:r>
            <a:r>
              <a:rPr lang="en-US" sz="1100" b="1" dirty="0"/>
              <a:t>, </a:t>
            </a:r>
            <a:r>
              <a:rPr lang="en-US" sz="1100" b="1" dirty="0" err="1"/>
              <a:t>chuyên</a:t>
            </a:r>
            <a:r>
              <a:rPr lang="en-US" sz="1100" b="1" dirty="0"/>
              <a:t> </a:t>
            </a:r>
            <a:r>
              <a:rPr lang="en-US" sz="1100" b="1" dirty="0" err="1"/>
              <a:t>gia</a:t>
            </a:r>
            <a:r>
              <a:rPr lang="en-US" sz="1100" b="1" dirty="0"/>
              <a:t>, </a:t>
            </a:r>
            <a:r>
              <a:rPr lang="en-US" sz="1100" b="1" dirty="0" err="1"/>
              <a:t>kh</a:t>
            </a:r>
            <a:r>
              <a:rPr lang="en-US" sz="1100" b="1" dirty="0"/>
              <a:t>)</a:t>
            </a:r>
          </a:p>
        </p:txBody>
      </p:sp>
      <p:sp>
        <p:nvSpPr>
          <p:cNvPr id="12" name="Arrow: Down 11">
            <a:extLst>
              <a:ext uri="{FF2B5EF4-FFF2-40B4-BE49-F238E27FC236}">
                <a16:creationId xmlns:a16="http://schemas.microsoft.com/office/drawing/2014/main" id="{2D5D60FA-E0F3-40DF-B8FE-DB12F413A26D}"/>
              </a:ext>
            </a:extLst>
          </p:cNvPr>
          <p:cNvSpPr/>
          <p:nvPr/>
        </p:nvSpPr>
        <p:spPr>
          <a:xfrm rot="16200000">
            <a:off x="5049994" y="2487364"/>
            <a:ext cx="718150" cy="1339251"/>
          </a:xfrm>
          <a:prstGeom prst="downArrow">
            <a:avLst>
              <a:gd name="adj1" fmla="val 77027"/>
              <a:gd name="adj2" fmla="val 50000"/>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 rtlCol="0" anchor="ctr"/>
          <a:lstStyle/>
          <a:p>
            <a:pPr algn="ctr"/>
            <a:r>
              <a:rPr lang="en-US" sz="1100" b="1" dirty="0" err="1"/>
              <a:t>Phân</a:t>
            </a:r>
            <a:r>
              <a:rPr lang="en-US" sz="1100" b="1" dirty="0"/>
              <a:t> </a:t>
            </a:r>
            <a:r>
              <a:rPr lang="en-US" sz="1100" b="1" dirty="0" err="1"/>
              <a:t>tích</a:t>
            </a:r>
            <a:r>
              <a:rPr lang="en-US" sz="1100" b="1" dirty="0"/>
              <a:t> </a:t>
            </a:r>
            <a:r>
              <a:rPr lang="en-US" sz="1100" b="1" dirty="0" err="1"/>
              <a:t>số</a:t>
            </a:r>
            <a:r>
              <a:rPr lang="en-US" sz="1100" b="1" dirty="0"/>
              <a:t> </a:t>
            </a:r>
            <a:r>
              <a:rPr lang="en-US" sz="1100" b="1" dirty="0" err="1"/>
              <a:t>liệu</a:t>
            </a:r>
            <a:r>
              <a:rPr lang="en-US" sz="1100" b="1" dirty="0"/>
              <a:t> </a:t>
            </a:r>
            <a:r>
              <a:rPr lang="en-US" sz="1100" b="1" dirty="0" err="1"/>
              <a:t>thực</a:t>
            </a:r>
            <a:endParaRPr lang="en-US" sz="1100" b="1" dirty="0"/>
          </a:p>
        </p:txBody>
      </p:sp>
      <p:sp>
        <p:nvSpPr>
          <p:cNvPr id="13" name="TextBox 12">
            <a:extLst>
              <a:ext uri="{FF2B5EF4-FFF2-40B4-BE49-F238E27FC236}">
                <a16:creationId xmlns:a16="http://schemas.microsoft.com/office/drawing/2014/main" id="{4794AEEE-15C3-4CAF-AB00-EBCA54BB8706}"/>
              </a:ext>
            </a:extLst>
          </p:cNvPr>
          <p:cNvSpPr txBox="1"/>
          <p:nvPr/>
        </p:nvSpPr>
        <p:spPr>
          <a:xfrm>
            <a:off x="3159590" y="4897955"/>
            <a:ext cx="1536038" cy="1200329"/>
          </a:xfrm>
          <a:prstGeom prst="rect">
            <a:avLst/>
          </a:prstGeom>
          <a:noFill/>
        </p:spPr>
        <p:txBody>
          <a:bodyPr wrap="square" rtlCol="0">
            <a:spAutoFit/>
          </a:bodyPr>
          <a:lstStyle/>
          <a:p>
            <a:r>
              <a:rPr lang="en-US" sz="1200" i="1" dirty="0" err="1"/>
              <a:t>Chỉ</a:t>
            </a:r>
            <a:r>
              <a:rPr lang="en-US" sz="1200" i="1" dirty="0"/>
              <a:t> </a:t>
            </a:r>
            <a:r>
              <a:rPr lang="en-US" sz="1200" i="1" dirty="0" err="1"/>
              <a:t>ra</a:t>
            </a:r>
            <a:r>
              <a:rPr lang="en-US" sz="1200" i="1" dirty="0"/>
              <a:t> </a:t>
            </a:r>
            <a:r>
              <a:rPr lang="en-US" sz="1200" i="1" dirty="0" err="1"/>
              <a:t>các</a:t>
            </a:r>
            <a:r>
              <a:rPr lang="en-US" sz="1200" i="1" dirty="0"/>
              <a:t> </a:t>
            </a:r>
            <a:r>
              <a:rPr lang="en-US" sz="1200" i="1" dirty="0" err="1"/>
              <a:t>yếu</a:t>
            </a:r>
            <a:r>
              <a:rPr lang="en-US" sz="1200" i="1" dirty="0"/>
              <a:t> </a:t>
            </a:r>
            <a:r>
              <a:rPr lang="en-US" sz="1200" i="1" dirty="0" err="1"/>
              <a:t>tố</a:t>
            </a:r>
            <a:r>
              <a:rPr lang="en-US" sz="1200" i="1" dirty="0"/>
              <a:t> </a:t>
            </a:r>
            <a:r>
              <a:rPr lang="en-US" sz="1200" i="1" dirty="0" err="1"/>
              <a:t>đang</a:t>
            </a:r>
            <a:r>
              <a:rPr lang="en-US" sz="1200" i="1" dirty="0"/>
              <a:t> </a:t>
            </a:r>
            <a:r>
              <a:rPr lang="en-US" sz="1200" i="1" dirty="0" err="1"/>
              <a:t>tồn</a:t>
            </a:r>
            <a:r>
              <a:rPr lang="en-US" sz="1200" i="1" dirty="0"/>
              <a:t> </a:t>
            </a:r>
            <a:r>
              <a:rPr lang="en-US" sz="1200" i="1" dirty="0" err="1"/>
              <a:t>tại</a:t>
            </a:r>
            <a:r>
              <a:rPr lang="en-US" sz="1200" i="1" dirty="0"/>
              <a:t> </a:t>
            </a:r>
            <a:r>
              <a:rPr lang="en-US" sz="1200" i="1" dirty="0" err="1"/>
              <a:t>liên</a:t>
            </a:r>
            <a:r>
              <a:rPr lang="en-US" sz="1200" i="1" dirty="0"/>
              <a:t> </a:t>
            </a:r>
            <a:r>
              <a:rPr lang="en-US" sz="1200" i="1" dirty="0" err="1"/>
              <a:t>quan</a:t>
            </a:r>
            <a:r>
              <a:rPr lang="en-US" sz="1200" i="1" dirty="0"/>
              <a:t> </a:t>
            </a:r>
            <a:r>
              <a:rPr lang="en-US" sz="1200" i="1" dirty="0" err="1"/>
              <a:t>đến</a:t>
            </a:r>
            <a:r>
              <a:rPr lang="en-US" sz="1200" i="1" dirty="0"/>
              <a:t> </a:t>
            </a:r>
            <a:r>
              <a:rPr lang="en-US" sz="1200" i="1" dirty="0" err="1"/>
              <a:t>vấn</a:t>
            </a:r>
            <a:r>
              <a:rPr lang="en-US" sz="1200" i="1" dirty="0"/>
              <a:t> </a:t>
            </a:r>
            <a:r>
              <a:rPr lang="en-US" sz="1200" i="1" dirty="0" err="1"/>
              <a:t>đề</a:t>
            </a:r>
            <a:r>
              <a:rPr lang="en-US" sz="1200" i="1" dirty="0"/>
              <a:t> </a:t>
            </a:r>
            <a:r>
              <a:rPr lang="en-US" sz="1200" i="1" dirty="0" err="1"/>
              <a:t>nghiên</a:t>
            </a:r>
            <a:r>
              <a:rPr lang="en-US" sz="1200" i="1" dirty="0"/>
              <a:t> </a:t>
            </a:r>
            <a:r>
              <a:rPr lang="en-US" sz="1200" i="1" dirty="0" err="1"/>
              <a:t>cứu</a:t>
            </a:r>
            <a:r>
              <a:rPr lang="en-US" sz="1200" i="1" dirty="0"/>
              <a:t> </a:t>
            </a:r>
            <a:r>
              <a:rPr lang="en-US" sz="1200" b="1" i="1" dirty="0" err="1"/>
              <a:t>chỉ</a:t>
            </a:r>
            <a:r>
              <a:rPr lang="en-US" sz="1200" b="1" i="1" dirty="0"/>
              <a:t> </a:t>
            </a:r>
            <a:r>
              <a:rPr lang="en-US" sz="1200" b="1" i="1" dirty="0" err="1"/>
              <a:t>có</a:t>
            </a:r>
            <a:r>
              <a:rPr lang="en-US" sz="1200" b="1" i="1" dirty="0"/>
              <a:t> </a:t>
            </a:r>
            <a:r>
              <a:rPr lang="en-US" sz="1200" b="1" i="1" dirty="0" err="1"/>
              <a:t>riêng</a:t>
            </a:r>
            <a:r>
              <a:rPr lang="en-US" sz="1200" b="1" i="1" dirty="0"/>
              <a:t> ở </a:t>
            </a:r>
            <a:r>
              <a:rPr lang="en-US" sz="1200" b="1" i="1" dirty="0" err="1"/>
              <a:t>doanh</a:t>
            </a:r>
            <a:r>
              <a:rPr lang="en-US" sz="1200" b="1" i="1" dirty="0"/>
              <a:t> </a:t>
            </a:r>
            <a:r>
              <a:rPr lang="en-US" sz="1200" b="1" i="1" dirty="0" err="1"/>
              <a:t>nghiệp</a:t>
            </a:r>
            <a:endParaRPr lang="en-US" sz="1200" b="1" i="1" dirty="0"/>
          </a:p>
        </p:txBody>
      </p:sp>
      <p:sp>
        <p:nvSpPr>
          <p:cNvPr id="14" name="TextBox 13">
            <a:extLst>
              <a:ext uri="{FF2B5EF4-FFF2-40B4-BE49-F238E27FC236}">
                <a16:creationId xmlns:a16="http://schemas.microsoft.com/office/drawing/2014/main" id="{0FD708D1-F66B-4D3D-80F4-FB047FA4B478}"/>
              </a:ext>
            </a:extLst>
          </p:cNvPr>
          <p:cNvSpPr txBox="1"/>
          <p:nvPr/>
        </p:nvSpPr>
        <p:spPr>
          <a:xfrm>
            <a:off x="4633094" y="4888213"/>
            <a:ext cx="1536038" cy="646331"/>
          </a:xfrm>
          <a:prstGeom prst="rect">
            <a:avLst/>
          </a:prstGeom>
          <a:noFill/>
        </p:spPr>
        <p:txBody>
          <a:bodyPr wrap="square" rtlCol="0">
            <a:spAutoFit/>
          </a:bodyPr>
          <a:lstStyle/>
          <a:p>
            <a:r>
              <a:rPr lang="en-US" sz="1200" i="1" dirty="0" err="1"/>
              <a:t>Liệt</a:t>
            </a:r>
            <a:r>
              <a:rPr lang="en-US" sz="1200" i="1" dirty="0"/>
              <a:t> </a:t>
            </a:r>
            <a:r>
              <a:rPr lang="en-US" sz="1200" i="1" dirty="0" err="1"/>
              <a:t>kê</a:t>
            </a:r>
            <a:r>
              <a:rPr lang="en-US" sz="1200" i="1" dirty="0"/>
              <a:t> </a:t>
            </a:r>
            <a:r>
              <a:rPr lang="en-US" sz="1200" i="1" dirty="0" err="1"/>
              <a:t>các</a:t>
            </a:r>
            <a:r>
              <a:rPr lang="en-US" sz="1200" i="1" dirty="0"/>
              <a:t> </a:t>
            </a:r>
            <a:r>
              <a:rPr lang="en-US" sz="1200" i="1" dirty="0" err="1"/>
              <a:t>Phương</a:t>
            </a:r>
            <a:r>
              <a:rPr lang="en-US" sz="1200" i="1" dirty="0"/>
              <a:t> </a:t>
            </a:r>
            <a:r>
              <a:rPr lang="en-US" sz="1200" i="1" dirty="0" err="1"/>
              <a:t>pháp</a:t>
            </a:r>
            <a:r>
              <a:rPr lang="en-US" sz="1200" i="1" dirty="0"/>
              <a:t> </a:t>
            </a:r>
            <a:r>
              <a:rPr lang="en-US" sz="1200" i="1" dirty="0" err="1"/>
              <a:t>nghiên</a:t>
            </a:r>
            <a:r>
              <a:rPr lang="en-US" sz="1200" i="1" dirty="0"/>
              <a:t> </a:t>
            </a:r>
            <a:r>
              <a:rPr lang="en-US" sz="1200" i="1" dirty="0" err="1"/>
              <a:t>cứu</a:t>
            </a:r>
            <a:r>
              <a:rPr lang="en-US" sz="1200" i="1" dirty="0"/>
              <a:t> </a:t>
            </a:r>
            <a:r>
              <a:rPr lang="en-US" sz="1200" i="1" dirty="0" err="1"/>
              <a:t>phù</a:t>
            </a:r>
            <a:r>
              <a:rPr lang="en-US" sz="1200" i="1" dirty="0"/>
              <a:t> </a:t>
            </a:r>
            <a:r>
              <a:rPr lang="en-US" sz="1200" i="1" dirty="0" err="1"/>
              <a:t>hợp</a:t>
            </a:r>
            <a:r>
              <a:rPr lang="en-US" sz="1200" i="1" dirty="0"/>
              <a:t> </a:t>
            </a:r>
            <a:r>
              <a:rPr lang="en-US" sz="1200" i="1" dirty="0" err="1"/>
              <a:t>với</a:t>
            </a:r>
            <a:r>
              <a:rPr lang="en-US" sz="1200" i="1" dirty="0"/>
              <a:t> </a:t>
            </a:r>
            <a:r>
              <a:rPr lang="en-US" sz="1200" i="1" dirty="0" err="1"/>
              <a:t>mỗi</a:t>
            </a:r>
            <a:r>
              <a:rPr lang="en-US" sz="1200" i="1" dirty="0"/>
              <a:t> factors</a:t>
            </a:r>
          </a:p>
        </p:txBody>
      </p:sp>
      <p:sp>
        <p:nvSpPr>
          <p:cNvPr id="15" name="Rectangle 14">
            <a:extLst>
              <a:ext uri="{FF2B5EF4-FFF2-40B4-BE49-F238E27FC236}">
                <a16:creationId xmlns:a16="http://schemas.microsoft.com/office/drawing/2014/main" id="{D276DF06-917A-4EA2-AF25-44919A896E57}"/>
              </a:ext>
            </a:extLst>
          </p:cNvPr>
          <p:cNvSpPr/>
          <p:nvPr/>
        </p:nvSpPr>
        <p:spPr>
          <a:xfrm>
            <a:off x="6174533" y="1457201"/>
            <a:ext cx="1412702" cy="445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2.4 </a:t>
            </a:r>
            <a:r>
              <a:rPr lang="en-US" sz="1200" dirty="0" err="1"/>
              <a:t>Kết</a:t>
            </a:r>
            <a:r>
              <a:rPr lang="en-US" sz="1200" dirty="0"/>
              <a:t> </a:t>
            </a:r>
            <a:r>
              <a:rPr lang="en-US" sz="1200" dirty="0" err="1"/>
              <a:t>quả</a:t>
            </a:r>
            <a:r>
              <a:rPr lang="en-US" sz="1200" dirty="0"/>
              <a:t> </a:t>
            </a:r>
            <a:r>
              <a:rPr lang="en-US" sz="1200" dirty="0" err="1"/>
              <a:t>nghiên</a:t>
            </a:r>
            <a:r>
              <a:rPr lang="en-US" sz="1200" dirty="0"/>
              <a:t> </a:t>
            </a:r>
            <a:r>
              <a:rPr lang="en-US" sz="1200" dirty="0" err="1"/>
              <a:t>cứu</a:t>
            </a:r>
            <a:endParaRPr lang="en-US" sz="1200" dirty="0"/>
          </a:p>
        </p:txBody>
      </p:sp>
      <p:sp>
        <p:nvSpPr>
          <p:cNvPr id="16" name="Rectangle 15">
            <a:extLst>
              <a:ext uri="{FF2B5EF4-FFF2-40B4-BE49-F238E27FC236}">
                <a16:creationId xmlns:a16="http://schemas.microsoft.com/office/drawing/2014/main" id="{91809A55-6F99-4D74-A8A8-BD39BCDB736A}"/>
              </a:ext>
            </a:extLst>
          </p:cNvPr>
          <p:cNvSpPr/>
          <p:nvPr/>
        </p:nvSpPr>
        <p:spPr>
          <a:xfrm>
            <a:off x="6599239" y="2184058"/>
            <a:ext cx="718150" cy="43711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dirty="0" err="1"/>
              <a:t>Kết</a:t>
            </a:r>
            <a:r>
              <a:rPr lang="en-US" sz="1200" dirty="0"/>
              <a:t> </a:t>
            </a:r>
            <a:r>
              <a:rPr lang="en-US" sz="1200" dirty="0" err="1"/>
              <a:t>quả</a:t>
            </a:r>
            <a:r>
              <a:rPr lang="en-US" sz="1200" dirty="0"/>
              <a:t> Factor 1</a:t>
            </a:r>
          </a:p>
        </p:txBody>
      </p:sp>
      <p:sp>
        <p:nvSpPr>
          <p:cNvPr id="17" name="Rectangle 16">
            <a:extLst>
              <a:ext uri="{FF2B5EF4-FFF2-40B4-BE49-F238E27FC236}">
                <a16:creationId xmlns:a16="http://schemas.microsoft.com/office/drawing/2014/main" id="{746E3F95-8536-4403-8DF4-95207E42EA06}"/>
              </a:ext>
            </a:extLst>
          </p:cNvPr>
          <p:cNvSpPr/>
          <p:nvPr/>
        </p:nvSpPr>
        <p:spPr>
          <a:xfrm>
            <a:off x="6599239" y="2912733"/>
            <a:ext cx="718150" cy="43711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dirty="0" err="1"/>
              <a:t>Kết</a:t>
            </a:r>
            <a:r>
              <a:rPr lang="en-US" sz="1200" dirty="0"/>
              <a:t> </a:t>
            </a:r>
            <a:r>
              <a:rPr lang="en-US" sz="1200" dirty="0" err="1"/>
              <a:t>quả</a:t>
            </a:r>
            <a:r>
              <a:rPr lang="en-US" sz="1200" dirty="0"/>
              <a:t> Factor 3</a:t>
            </a:r>
          </a:p>
        </p:txBody>
      </p:sp>
      <p:sp>
        <p:nvSpPr>
          <p:cNvPr id="18" name="Rectangle 17">
            <a:extLst>
              <a:ext uri="{FF2B5EF4-FFF2-40B4-BE49-F238E27FC236}">
                <a16:creationId xmlns:a16="http://schemas.microsoft.com/office/drawing/2014/main" id="{17AD990B-8C5B-438D-8D31-ACDF9058F366}"/>
              </a:ext>
            </a:extLst>
          </p:cNvPr>
          <p:cNvSpPr/>
          <p:nvPr/>
        </p:nvSpPr>
        <p:spPr>
          <a:xfrm>
            <a:off x="6599239" y="3639864"/>
            <a:ext cx="718150" cy="43711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200" dirty="0" err="1"/>
              <a:t>Kết</a:t>
            </a:r>
            <a:r>
              <a:rPr lang="en-US" sz="1200" dirty="0"/>
              <a:t> </a:t>
            </a:r>
            <a:r>
              <a:rPr lang="en-US" sz="1200" dirty="0" err="1"/>
              <a:t>quả</a:t>
            </a:r>
            <a:r>
              <a:rPr lang="en-US" sz="1200" dirty="0"/>
              <a:t> Factor ..</a:t>
            </a:r>
          </a:p>
        </p:txBody>
      </p:sp>
      <p:sp>
        <p:nvSpPr>
          <p:cNvPr id="19" name="TextBox 18">
            <a:extLst>
              <a:ext uri="{FF2B5EF4-FFF2-40B4-BE49-F238E27FC236}">
                <a16:creationId xmlns:a16="http://schemas.microsoft.com/office/drawing/2014/main" id="{BB5AB722-6C74-4FF9-AFAD-BA1221912FEA}"/>
              </a:ext>
            </a:extLst>
          </p:cNvPr>
          <p:cNvSpPr txBox="1"/>
          <p:nvPr/>
        </p:nvSpPr>
        <p:spPr>
          <a:xfrm>
            <a:off x="6295165" y="4885111"/>
            <a:ext cx="1412702" cy="1200329"/>
          </a:xfrm>
          <a:prstGeom prst="rect">
            <a:avLst/>
          </a:prstGeom>
          <a:noFill/>
        </p:spPr>
        <p:txBody>
          <a:bodyPr wrap="square" rtlCol="0">
            <a:spAutoFit/>
          </a:bodyPr>
          <a:lstStyle/>
          <a:p>
            <a:r>
              <a:rPr lang="en-US" sz="1200" i="1" dirty="0" err="1"/>
              <a:t>Kết</a:t>
            </a:r>
            <a:r>
              <a:rPr lang="en-US" sz="1200" i="1" dirty="0"/>
              <a:t> </a:t>
            </a:r>
            <a:r>
              <a:rPr lang="en-US" sz="1200" i="1" dirty="0" err="1"/>
              <a:t>quả</a:t>
            </a:r>
            <a:r>
              <a:rPr lang="en-US" sz="1200" i="1" dirty="0"/>
              <a:t> </a:t>
            </a:r>
            <a:r>
              <a:rPr lang="en-US" sz="1200" i="1" dirty="0" err="1"/>
              <a:t>của</a:t>
            </a:r>
            <a:r>
              <a:rPr lang="en-US" sz="1200" i="1" dirty="0"/>
              <a:t> </a:t>
            </a:r>
            <a:r>
              <a:rPr lang="en-US" sz="1200" i="1" dirty="0" err="1"/>
              <a:t>áp</a:t>
            </a:r>
            <a:r>
              <a:rPr lang="en-US" sz="1200" i="1" dirty="0"/>
              <a:t> </a:t>
            </a:r>
            <a:r>
              <a:rPr lang="en-US" sz="1200" i="1" dirty="0" err="1"/>
              <a:t>dụng</a:t>
            </a:r>
            <a:r>
              <a:rPr lang="en-US" sz="1200" i="1" dirty="0"/>
              <a:t> PPNC </a:t>
            </a:r>
            <a:r>
              <a:rPr lang="en-US" sz="1200" i="1" dirty="0" err="1"/>
              <a:t>chứng</a:t>
            </a:r>
            <a:r>
              <a:rPr lang="en-US" sz="1200" i="1" dirty="0"/>
              <a:t> </a:t>
            </a:r>
            <a:r>
              <a:rPr lang="en-US" sz="1200" i="1" dirty="0" err="1"/>
              <a:t>minh</a:t>
            </a:r>
            <a:r>
              <a:rPr lang="en-US" sz="1200" i="1" dirty="0"/>
              <a:t> </a:t>
            </a:r>
            <a:r>
              <a:rPr lang="en-US" sz="1200" i="1" dirty="0" err="1"/>
              <a:t>các</a:t>
            </a:r>
            <a:r>
              <a:rPr lang="en-US" sz="1200" i="1" dirty="0"/>
              <a:t> factors </a:t>
            </a:r>
            <a:r>
              <a:rPr lang="en-US" sz="1200" i="1" dirty="0" err="1"/>
              <a:t>đó</a:t>
            </a:r>
            <a:r>
              <a:rPr lang="en-US" sz="1200" i="1" dirty="0"/>
              <a:t> </a:t>
            </a:r>
            <a:r>
              <a:rPr lang="en-US" sz="1200" i="1" dirty="0" err="1"/>
              <a:t>có</a:t>
            </a:r>
            <a:r>
              <a:rPr lang="en-US" sz="1200" i="1" dirty="0"/>
              <a:t> </a:t>
            </a:r>
            <a:r>
              <a:rPr lang="en-US" sz="1200" i="1" dirty="0" err="1"/>
              <a:t>tồn</a:t>
            </a:r>
            <a:r>
              <a:rPr lang="en-US" sz="1200" i="1" dirty="0"/>
              <a:t> </a:t>
            </a:r>
            <a:r>
              <a:rPr lang="en-US" sz="1200" i="1" dirty="0" err="1"/>
              <a:t>tại</a:t>
            </a:r>
            <a:r>
              <a:rPr lang="en-US" sz="1200" i="1" dirty="0"/>
              <a:t>/</a:t>
            </a:r>
            <a:r>
              <a:rPr lang="en-US" sz="1200" i="1" dirty="0" err="1"/>
              <a:t>ảnh</a:t>
            </a:r>
            <a:r>
              <a:rPr lang="en-US" sz="1200" i="1" dirty="0"/>
              <a:t> </a:t>
            </a:r>
            <a:r>
              <a:rPr lang="en-US" sz="1200" i="1" dirty="0" err="1"/>
              <a:t>hưởng</a:t>
            </a:r>
            <a:r>
              <a:rPr lang="en-US" sz="1200" i="1" dirty="0"/>
              <a:t> </a:t>
            </a:r>
            <a:r>
              <a:rPr lang="en-US" sz="1200" i="1" dirty="0" err="1"/>
              <a:t>đến</a:t>
            </a:r>
            <a:r>
              <a:rPr lang="en-US" sz="1200" i="1" dirty="0"/>
              <a:t> </a:t>
            </a:r>
            <a:r>
              <a:rPr lang="en-US" sz="1200" i="1" dirty="0" err="1"/>
              <a:t>công</a:t>
            </a:r>
            <a:r>
              <a:rPr lang="en-US" sz="1200" i="1" dirty="0"/>
              <a:t> ty hay </a:t>
            </a:r>
            <a:r>
              <a:rPr lang="en-US" sz="1200" i="1" dirty="0" err="1"/>
              <a:t>không</a:t>
            </a:r>
            <a:r>
              <a:rPr lang="en-US" sz="1200" i="1" dirty="0"/>
              <a:t>?</a:t>
            </a:r>
          </a:p>
        </p:txBody>
      </p:sp>
      <p:sp>
        <p:nvSpPr>
          <p:cNvPr id="20" name="Rectangle 19">
            <a:extLst>
              <a:ext uri="{FF2B5EF4-FFF2-40B4-BE49-F238E27FC236}">
                <a16:creationId xmlns:a16="http://schemas.microsoft.com/office/drawing/2014/main" id="{9F9C3313-A588-4A9B-B48D-A62E9016AE26}"/>
              </a:ext>
            </a:extLst>
          </p:cNvPr>
          <p:cNvSpPr/>
          <p:nvPr/>
        </p:nvSpPr>
        <p:spPr>
          <a:xfrm>
            <a:off x="278606" y="1447512"/>
            <a:ext cx="1282177" cy="4511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Arial" panose="020B0604020202020204" pitchFamily="34" charset="0"/>
                <a:cs typeface="Arial" panose="020B0604020202020204" pitchFamily="34" charset="0"/>
              </a:rPr>
              <a:t>CHƯƠNG 1 TỔNG QUAN TÀI LIỆU</a:t>
            </a:r>
          </a:p>
        </p:txBody>
      </p:sp>
      <p:sp>
        <p:nvSpPr>
          <p:cNvPr id="21" name="Rectangle 20">
            <a:extLst>
              <a:ext uri="{FF2B5EF4-FFF2-40B4-BE49-F238E27FC236}">
                <a16:creationId xmlns:a16="http://schemas.microsoft.com/office/drawing/2014/main" id="{172B4BBB-CDA7-4223-B193-4AC7D1DBDDB6}"/>
              </a:ext>
            </a:extLst>
          </p:cNvPr>
          <p:cNvSpPr/>
          <p:nvPr/>
        </p:nvSpPr>
        <p:spPr>
          <a:xfrm>
            <a:off x="278606" y="1940562"/>
            <a:ext cx="1282177" cy="2925311"/>
          </a:xfrm>
          <a:prstGeom prst="rect">
            <a:avLst/>
          </a:prstGeom>
        </p:spPr>
        <p:style>
          <a:lnRef idx="1">
            <a:schemeClr val="accent5"/>
          </a:lnRef>
          <a:fillRef idx="2">
            <a:schemeClr val="accent5"/>
          </a:fillRef>
          <a:effectRef idx="1">
            <a:schemeClr val="accent5"/>
          </a:effectRef>
          <a:fontRef idx="minor">
            <a:schemeClr val="dk1"/>
          </a:fontRef>
        </p:style>
        <p:txBody>
          <a:bodyPr rtlCol="0" anchor="t"/>
          <a:lstStyle/>
          <a:p>
            <a:pPr algn="ctr"/>
            <a:endParaRPr lang="en-US" sz="1200" dirty="0"/>
          </a:p>
        </p:txBody>
      </p:sp>
      <p:sp>
        <p:nvSpPr>
          <p:cNvPr id="22" name="Rectangle 21">
            <a:extLst>
              <a:ext uri="{FF2B5EF4-FFF2-40B4-BE49-F238E27FC236}">
                <a16:creationId xmlns:a16="http://schemas.microsoft.com/office/drawing/2014/main" id="{C670F349-068A-48EB-A2EB-E879088F66A5}"/>
              </a:ext>
            </a:extLst>
          </p:cNvPr>
          <p:cNvSpPr/>
          <p:nvPr/>
        </p:nvSpPr>
        <p:spPr>
          <a:xfrm>
            <a:off x="536958" y="2337502"/>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1</a:t>
            </a:r>
          </a:p>
        </p:txBody>
      </p:sp>
      <p:sp>
        <p:nvSpPr>
          <p:cNvPr id="23" name="Rectangle 22">
            <a:extLst>
              <a:ext uri="{FF2B5EF4-FFF2-40B4-BE49-F238E27FC236}">
                <a16:creationId xmlns:a16="http://schemas.microsoft.com/office/drawing/2014/main" id="{92480C59-0524-408F-9DEE-C908106B070F}"/>
              </a:ext>
            </a:extLst>
          </p:cNvPr>
          <p:cNvSpPr/>
          <p:nvPr/>
        </p:nvSpPr>
        <p:spPr>
          <a:xfrm>
            <a:off x="536958" y="2642166"/>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2</a:t>
            </a:r>
          </a:p>
        </p:txBody>
      </p:sp>
      <p:sp>
        <p:nvSpPr>
          <p:cNvPr id="24" name="Rectangle 23">
            <a:extLst>
              <a:ext uri="{FF2B5EF4-FFF2-40B4-BE49-F238E27FC236}">
                <a16:creationId xmlns:a16="http://schemas.microsoft.com/office/drawing/2014/main" id="{988D6503-6057-456E-BCAD-134B3198BF83}"/>
              </a:ext>
            </a:extLst>
          </p:cNvPr>
          <p:cNvSpPr/>
          <p:nvPr/>
        </p:nvSpPr>
        <p:spPr>
          <a:xfrm>
            <a:off x="536957" y="3569187"/>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4</a:t>
            </a:r>
          </a:p>
        </p:txBody>
      </p:sp>
      <p:sp>
        <p:nvSpPr>
          <p:cNvPr id="25" name="Rectangle 24">
            <a:extLst>
              <a:ext uri="{FF2B5EF4-FFF2-40B4-BE49-F238E27FC236}">
                <a16:creationId xmlns:a16="http://schemas.microsoft.com/office/drawing/2014/main" id="{840DF29D-8F52-49C0-AE71-30A2CB89A460}"/>
              </a:ext>
            </a:extLst>
          </p:cNvPr>
          <p:cNvSpPr/>
          <p:nvPr/>
        </p:nvSpPr>
        <p:spPr>
          <a:xfrm>
            <a:off x="538636" y="3259241"/>
            <a:ext cx="718150"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3</a:t>
            </a:r>
          </a:p>
        </p:txBody>
      </p:sp>
      <p:sp>
        <p:nvSpPr>
          <p:cNvPr id="26" name="TextBox 25">
            <a:extLst>
              <a:ext uri="{FF2B5EF4-FFF2-40B4-BE49-F238E27FC236}">
                <a16:creationId xmlns:a16="http://schemas.microsoft.com/office/drawing/2014/main" id="{C4790544-C962-4E2E-BBB4-CAD862B9BB89}"/>
              </a:ext>
            </a:extLst>
          </p:cNvPr>
          <p:cNvSpPr txBox="1"/>
          <p:nvPr/>
        </p:nvSpPr>
        <p:spPr>
          <a:xfrm>
            <a:off x="278605" y="4914288"/>
            <a:ext cx="1293839" cy="830997"/>
          </a:xfrm>
          <a:prstGeom prst="rect">
            <a:avLst/>
          </a:prstGeom>
          <a:noFill/>
        </p:spPr>
        <p:txBody>
          <a:bodyPr wrap="square">
            <a:spAutoFit/>
          </a:bodyPr>
          <a:lstStyle/>
          <a:p>
            <a:r>
              <a:rPr lang="en-US" sz="1200" i="1" dirty="0" err="1"/>
              <a:t>Định</a:t>
            </a:r>
            <a:r>
              <a:rPr lang="en-US" sz="1200" i="1" dirty="0"/>
              <a:t> </a:t>
            </a:r>
            <a:r>
              <a:rPr lang="en-US" sz="1200" i="1" dirty="0" err="1"/>
              <a:t>nghĩa</a:t>
            </a:r>
            <a:r>
              <a:rPr lang="en-US" sz="1200" i="1" dirty="0"/>
              <a:t>, </a:t>
            </a:r>
            <a:r>
              <a:rPr lang="en-US" sz="1200" i="1" dirty="0" err="1"/>
              <a:t>giới</a:t>
            </a:r>
            <a:r>
              <a:rPr lang="en-US" sz="1200" i="1" dirty="0"/>
              <a:t> </a:t>
            </a:r>
            <a:r>
              <a:rPr lang="en-US" sz="1200" i="1" dirty="0" err="1"/>
              <a:t>thiệu</a:t>
            </a:r>
            <a:r>
              <a:rPr lang="en-US" sz="1200" i="1" dirty="0"/>
              <a:t> </a:t>
            </a:r>
            <a:r>
              <a:rPr lang="en-US" sz="1200" i="1" dirty="0" err="1"/>
              <a:t>về</a:t>
            </a:r>
            <a:r>
              <a:rPr lang="en-US" sz="1200" i="1" dirty="0"/>
              <a:t> </a:t>
            </a:r>
            <a:r>
              <a:rPr lang="en-US" sz="1200" i="1" dirty="0" err="1"/>
              <a:t>các</a:t>
            </a:r>
            <a:r>
              <a:rPr lang="en-US" sz="1200" i="1" dirty="0"/>
              <a:t> </a:t>
            </a:r>
            <a:r>
              <a:rPr lang="en-US" sz="1200" i="1" dirty="0" err="1"/>
              <a:t>vấn</a:t>
            </a:r>
            <a:r>
              <a:rPr lang="en-US" sz="1200" i="1" dirty="0"/>
              <a:t> </a:t>
            </a:r>
            <a:r>
              <a:rPr lang="en-US" sz="1200" i="1" dirty="0" err="1"/>
              <a:t>đề</a:t>
            </a:r>
            <a:r>
              <a:rPr lang="en-US" sz="1200" i="1" dirty="0"/>
              <a:t> </a:t>
            </a:r>
            <a:r>
              <a:rPr lang="en-US" sz="1200" i="1" dirty="0" err="1"/>
              <a:t>căn</a:t>
            </a:r>
            <a:r>
              <a:rPr lang="en-US" sz="1200" i="1" dirty="0"/>
              <a:t> bản </a:t>
            </a:r>
            <a:r>
              <a:rPr lang="en-US" sz="1200" i="1" dirty="0" err="1"/>
              <a:t>liên</a:t>
            </a:r>
            <a:r>
              <a:rPr lang="en-US" sz="1200" i="1" dirty="0"/>
              <a:t> </a:t>
            </a:r>
            <a:r>
              <a:rPr lang="en-US" sz="1200" i="1" dirty="0" err="1"/>
              <a:t>quan</a:t>
            </a:r>
            <a:endParaRPr lang="en-US" sz="1200" i="1" dirty="0"/>
          </a:p>
        </p:txBody>
      </p:sp>
      <p:sp>
        <p:nvSpPr>
          <p:cNvPr id="27" name="Rectangle 26">
            <a:extLst>
              <a:ext uri="{FF2B5EF4-FFF2-40B4-BE49-F238E27FC236}">
                <a16:creationId xmlns:a16="http://schemas.microsoft.com/office/drawing/2014/main" id="{538AA5DA-9FF1-43D8-8619-857A12D3C384}"/>
              </a:ext>
            </a:extLst>
          </p:cNvPr>
          <p:cNvSpPr/>
          <p:nvPr/>
        </p:nvSpPr>
        <p:spPr>
          <a:xfrm>
            <a:off x="387807" y="2011376"/>
            <a:ext cx="1037460" cy="2587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err="1"/>
              <a:t>Vấn</a:t>
            </a:r>
            <a:r>
              <a:rPr lang="en-US" sz="1200" dirty="0"/>
              <a:t> </a:t>
            </a:r>
            <a:r>
              <a:rPr lang="en-US" sz="1200" dirty="0" err="1"/>
              <a:t>đề</a:t>
            </a:r>
            <a:r>
              <a:rPr lang="en-US" sz="1200" dirty="0"/>
              <a:t> </a:t>
            </a:r>
            <a:r>
              <a:rPr lang="en-US" sz="1200" dirty="0" err="1"/>
              <a:t>lớn</a:t>
            </a:r>
            <a:r>
              <a:rPr lang="en-US" sz="1200" dirty="0"/>
              <a:t> 1</a:t>
            </a:r>
          </a:p>
        </p:txBody>
      </p:sp>
      <p:sp>
        <p:nvSpPr>
          <p:cNvPr id="28" name="Rectangle 27">
            <a:extLst>
              <a:ext uri="{FF2B5EF4-FFF2-40B4-BE49-F238E27FC236}">
                <a16:creationId xmlns:a16="http://schemas.microsoft.com/office/drawing/2014/main" id="{81060C8F-7C79-4735-9ECA-AC98ADD829D1}"/>
              </a:ext>
            </a:extLst>
          </p:cNvPr>
          <p:cNvSpPr/>
          <p:nvPr/>
        </p:nvSpPr>
        <p:spPr>
          <a:xfrm>
            <a:off x="401689" y="2964854"/>
            <a:ext cx="1023578" cy="2587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err="1"/>
              <a:t>Vấn</a:t>
            </a:r>
            <a:r>
              <a:rPr lang="en-US" sz="1200" dirty="0"/>
              <a:t> </a:t>
            </a:r>
            <a:r>
              <a:rPr lang="en-US" sz="1200" dirty="0" err="1"/>
              <a:t>đề</a:t>
            </a:r>
            <a:r>
              <a:rPr lang="en-US" sz="1200" dirty="0"/>
              <a:t> </a:t>
            </a:r>
            <a:r>
              <a:rPr lang="en-US" sz="1200" dirty="0" err="1"/>
              <a:t>lớn</a:t>
            </a:r>
            <a:r>
              <a:rPr lang="en-US" sz="1200" dirty="0"/>
              <a:t> II</a:t>
            </a:r>
          </a:p>
        </p:txBody>
      </p:sp>
      <p:sp>
        <p:nvSpPr>
          <p:cNvPr id="29" name="Rectangle 28">
            <a:extLst>
              <a:ext uri="{FF2B5EF4-FFF2-40B4-BE49-F238E27FC236}">
                <a16:creationId xmlns:a16="http://schemas.microsoft.com/office/drawing/2014/main" id="{62424946-7348-4C52-AFC9-87D08A4E7799}"/>
              </a:ext>
            </a:extLst>
          </p:cNvPr>
          <p:cNvSpPr/>
          <p:nvPr/>
        </p:nvSpPr>
        <p:spPr>
          <a:xfrm>
            <a:off x="387807" y="3920032"/>
            <a:ext cx="1037460" cy="2587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err="1"/>
              <a:t>Vấn</a:t>
            </a:r>
            <a:r>
              <a:rPr lang="en-US" sz="1200" dirty="0"/>
              <a:t> </a:t>
            </a:r>
            <a:r>
              <a:rPr lang="en-US" sz="1200" dirty="0" err="1"/>
              <a:t>đề</a:t>
            </a:r>
            <a:r>
              <a:rPr lang="en-US" sz="1200" dirty="0"/>
              <a:t> </a:t>
            </a:r>
            <a:r>
              <a:rPr lang="en-US" sz="1200" dirty="0" err="1"/>
              <a:t>lớn</a:t>
            </a:r>
            <a:r>
              <a:rPr lang="en-US" sz="1200" dirty="0"/>
              <a:t> x</a:t>
            </a:r>
          </a:p>
        </p:txBody>
      </p:sp>
      <p:sp>
        <p:nvSpPr>
          <p:cNvPr id="30" name="Rectangle 29">
            <a:extLst>
              <a:ext uri="{FF2B5EF4-FFF2-40B4-BE49-F238E27FC236}">
                <a16:creationId xmlns:a16="http://schemas.microsoft.com/office/drawing/2014/main" id="{8EA18394-50E0-48C9-9AE0-3485F9F4EC89}"/>
              </a:ext>
            </a:extLst>
          </p:cNvPr>
          <p:cNvSpPr/>
          <p:nvPr/>
        </p:nvSpPr>
        <p:spPr>
          <a:xfrm>
            <a:off x="536957" y="4219351"/>
            <a:ext cx="780286"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a:t>
            </a:r>
          </a:p>
        </p:txBody>
      </p:sp>
      <p:sp>
        <p:nvSpPr>
          <p:cNvPr id="31" name="Rectangle 30">
            <a:extLst>
              <a:ext uri="{FF2B5EF4-FFF2-40B4-BE49-F238E27FC236}">
                <a16:creationId xmlns:a16="http://schemas.microsoft.com/office/drawing/2014/main" id="{F05446EB-7DE3-431A-BA24-AB751FB56ABF}"/>
              </a:ext>
            </a:extLst>
          </p:cNvPr>
          <p:cNvSpPr/>
          <p:nvPr/>
        </p:nvSpPr>
        <p:spPr>
          <a:xfrm>
            <a:off x="542077" y="4524365"/>
            <a:ext cx="780286" cy="25879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200" dirty="0"/>
              <a:t>Factor …</a:t>
            </a:r>
          </a:p>
        </p:txBody>
      </p:sp>
      <p:cxnSp>
        <p:nvCxnSpPr>
          <p:cNvPr id="32" name="Straight Arrow Connector 31">
            <a:extLst>
              <a:ext uri="{FF2B5EF4-FFF2-40B4-BE49-F238E27FC236}">
                <a16:creationId xmlns:a16="http://schemas.microsoft.com/office/drawing/2014/main" id="{E21EC5A8-8747-4A22-9906-CBB3770A5870}"/>
              </a:ext>
            </a:extLst>
          </p:cNvPr>
          <p:cNvCxnSpPr>
            <a:stCxn id="22" idx="3"/>
            <a:endCxn id="6" idx="1"/>
          </p:cNvCxnSpPr>
          <p:nvPr/>
        </p:nvCxnSpPr>
        <p:spPr>
          <a:xfrm flipV="1">
            <a:off x="1255108" y="2407251"/>
            <a:ext cx="2258673" cy="59648"/>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3" name="Straight Arrow Connector 32">
            <a:extLst>
              <a:ext uri="{FF2B5EF4-FFF2-40B4-BE49-F238E27FC236}">
                <a16:creationId xmlns:a16="http://schemas.microsoft.com/office/drawing/2014/main" id="{FD753219-8710-4AA1-8F3B-D52C664629F3}"/>
              </a:ext>
            </a:extLst>
          </p:cNvPr>
          <p:cNvCxnSpPr>
            <a:cxnSpLocks/>
            <a:stCxn id="25" idx="3"/>
            <a:endCxn id="7" idx="1"/>
          </p:cNvCxnSpPr>
          <p:nvPr/>
        </p:nvCxnSpPr>
        <p:spPr>
          <a:xfrm flipV="1">
            <a:off x="1256786" y="3113364"/>
            <a:ext cx="2256993" cy="275274"/>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4" name="Straight Arrow Connector 33">
            <a:extLst>
              <a:ext uri="{FF2B5EF4-FFF2-40B4-BE49-F238E27FC236}">
                <a16:creationId xmlns:a16="http://schemas.microsoft.com/office/drawing/2014/main" id="{6A851EDD-792E-47ED-B777-BBB0918BA9C4}"/>
              </a:ext>
            </a:extLst>
          </p:cNvPr>
          <p:cNvCxnSpPr>
            <a:stCxn id="30" idx="3"/>
            <a:endCxn id="8" idx="1"/>
          </p:cNvCxnSpPr>
          <p:nvPr/>
        </p:nvCxnSpPr>
        <p:spPr>
          <a:xfrm flipV="1">
            <a:off x="1317243" y="3897275"/>
            <a:ext cx="2196536" cy="451473"/>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5" name="Straight Arrow Connector 34">
            <a:extLst>
              <a:ext uri="{FF2B5EF4-FFF2-40B4-BE49-F238E27FC236}">
                <a16:creationId xmlns:a16="http://schemas.microsoft.com/office/drawing/2014/main" id="{99AA055E-6305-41EC-A88C-DF4A707BD68A}"/>
              </a:ext>
            </a:extLst>
          </p:cNvPr>
          <p:cNvCxnSpPr>
            <a:cxnSpLocks/>
            <a:stCxn id="6" idx="3"/>
            <a:endCxn id="16" idx="1"/>
          </p:cNvCxnSpPr>
          <p:nvPr/>
        </p:nvCxnSpPr>
        <p:spPr>
          <a:xfrm flipV="1">
            <a:off x="4231931" y="2402615"/>
            <a:ext cx="2367308" cy="4636"/>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9CDA026-DC5C-4DC8-BC8A-17F07CE41D3F}"/>
              </a:ext>
            </a:extLst>
          </p:cNvPr>
          <p:cNvCxnSpPr>
            <a:cxnSpLocks/>
            <a:stCxn id="7" idx="3"/>
            <a:endCxn id="17" idx="1"/>
          </p:cNvCxnSpPr>
          <p:nvPr/>
        </p:nvCxnSpPr>
        <p:spPr>
          <a:xfrm>
            <a:off x="4231929" y="3113364"/>
            <a:ext cx="2367310" cy="17926"/>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ABD9F094-EB11-47B5-BB34-EBA34BE55827}"/>
              </a:ext>
            </a:extLst>
          </p:cNvPr>
          <p:cNvCxnSpPr>
            <a:cxnSpLocks/>
            <a:stCxn id="8" idx="3"/>
            <a:endCxn id="18" idx="1"/>
          </p:cNvCxnSpPr>
          <p:nvPr/>
        </p:nvCxnSpPr>
        <p:spPr>
          <a:xfrm flipV="1">
            <a:off x="4231929" y="3858421"/>
            <a:ext cx="2367310" cy="38854"/>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B38F88B1-9D16-497F-82E8-3C6045AC78FE}"/>
              </a:ext>
            </a:extLst>
          </p:cNvPr>
          <p:cNvSpPr/>
          <p:nvPr/>
        </p:nvSpPr>
        <p:spPr>
          <a:xfrm>
            <a:off x="7620235" y="1457201"/>
            <a:ext cx="1412702" cy="4526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CHƯƠNG 3 GIẢI PHÁP</a:t>
            </a:r>
          </a:p>
        </p:txBody>
      </p:sp>
      <p:sp>
        <p:nvSpPr>
          <p:cNvPr id="39" name="Rectangle 38">
            <a:extLst>
              <a:ext uri="{FF2B5EF4-FFF2-40B4-BE49-F238E27FC236}">
                <a16:creationId xmlns:a16="http://schemas.microsoft.com/office/drawing/2014/main" id="{6EC7ED0C-320B-4D5D-AAE8-E0F7B3D1F014}"/>
              </a:ext>
            </a:extLst>
          </p:cNvPr>
          <p:cNvSpPr/>
          <p:nvPr/>
        </p:nvSpPr>
        <p:spPr>
          <a:xfrm>
            <a:off x="7939720" y="2184058"/>
            <a:ext cx="925674" cy="4371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200" dirty="0" err="1"/>
              <a:t>Giải</a:t>
            </a:r>
            <a:r>
              <a:rPr lang="en-US" sz="1200" dirty="0"/>
              <a:t> </a:t>
            </a:r>
            <a:r>
              <a:rPr lang="en-US" sz="1200" dirty="0" err="1"/>
              <a:t>pháp</a:t>
            </a:r>
            <a:r>
              <a:rPr lang="en-US" sz="1200" dirty="0"/>
              <a:t> Factor 1</a:t>
            </a:r>
          </a:p>
        </p:txBody>
      </p:sp>
      <p:sp>
        <p:nvSpPr>
          <p:cNvPr id="40" name="Rectangle 39">
            <a:extLst>
              <a:ext uri="{FF2B5EF4-FFF2-40B4-BE49-F238E27FC236}">
                <a16:creationId xmlns:a16="http://schemas.microsoft.com/office/drawing/2014/main" id="{21856A73-B8F8-450B-9EDB-9AF8EDD5078C}"/>
              </a:ext>
            </a:extLst>
          </p:cNvPr>
          <p:cNvSpPr/>
          <p:nvPr/>
        </p:nvSpPr>
        <p:spPr>
          <a:xfrm>
            <a:off x="7939720" y="2912733"/>
            <a:ext cx="925674" cy="4371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200" dirty="0" err="1"/>
              <a:t>Giải</a:t>
            </a:r>
            <a:r>
              <a:rPr lang="en-US" sz="1200" dirty="0"/>
              <a:t> </a:t>
            </a:r>
            <a:r>
              <a:rPr lang="en-US" sz="1200" dirty="0" err="1"/>
              <a:t>pháp</a:t>
            </a:r>
            <a:r>
              <a:rPr lang="en-US" sz="1200" dirty="0"/>
              <a:t> Factor 3</a:t>
            </a:r>
          </a:p>
        </p:txBody>
      </p:sp>
      <p:sp>
        <p:nvSpPr>
          <p:cNvPr id="41" name="Rectangle 40">
            <a:extLst>
              <a:ext uri="{FF2B5EF4-FFF2-40B4-BE49-F238E27FC236}">
                <a16:creationId xmlns:a16="http://schemas.microsoft.com/office/drawing/2014/main" id="{2B31EE86-661B-4C24-8731-453372BC43FD}"/>
              </a:ext>
            </a:extLst>
          </p:cNvPr>
          <p:cNvSpPr/>
          <p:nvPr/>
        </p:nvSpPr>
        <p:spPr>
          <a:xfrm>
            <a:off x="7939720" y="3639864"/>
            <a:ext cx="925674" cy="4371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200" dirty="0" err="1"/>
              <a:t>Giải</a:t>
            </a:r>
            <a:r>
              <a:rPr lang="en-US" sz="1200" dirty="0"/>
              <a:t> </a:t>
            </a:r>
            <a:r>
              <a:rPr lang="en-US" sz="1200" dirty="0" err="1"/>
              <a:t>pháp</a:t>
            </a:r>
            <a:r>
              <a:rPr lang="en-US" sz="1200" dirty="0"/>
              <a:t> Factor ..</a:t>
            </a:r>
          </a:p>
        </p:txBody>
      </p:sp>
      <p:cxnSp>
        <p:nvCxnSpPr>
          <p:cNvPr id="42" name="Straight Arrow Connector 41">
            <a:extLst>
              <a:ext uri="{FF2B5EF4-FFF2-40B4-BE49-F238E27FC236}">
                <a16:creationId xmlns:a16="http://schemas.microsoft.com/office/drawing/2014/main" id="{57E47181-1A1D-4877-8D1B-811C0A235F25}"/>
              </a:ext>
            </a:extLst>
          </p:cNvPr>
          <p:cNvCxnSpPr>
            <a:cxnSpLocks/>
            <a:stCxn id="16" idx="3"/>
            <a:endCxn id="39" idx="1"/>
          </p:cNvCxnSpPr>
          <p:nvPr/>
        </p:nvCxnSpPr>
        <p:spPr>
          <a:xfrm>
            <a:off x="7317389" y="2402615"/>
            <a:ext cx="622331" cy="0"/>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2339C0DF-B3B1-4C63-8885-606CACAC03D6}"/>
              </a:ext>
            </a:extLst>
          </p:cNvPr>
          <p:cNvCxnSpPr>
            <a:cxnSpLocks/>
            <a:stCxn id="17" idx="3"/>
            <a:endCxn id="40" idx="1"/>
          </p:cNvCxnSpPr>
          <p:nvPr/>
        </p:nvCxnSpPr>
        <p:spPr>
          <a:xfrm>
            <a:off x="7317389" y="3131290"/>
            <a:ext cx="622331" cy="0"/>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62095842-BBA3-4A15-8FC1-05121D16CD6C}"/>
              </a:ext>
            </a:extLst>
          </p:cNvPr>
          <p:cNvCxnSpPr>
            <a:cxnSpLocks/>
            <a:stCxn id="18" idx="3"/>
            <a:endCxn id="41" idx="1"/>
          </p:cNvCxnSpPr>
          <p:nvPr/>
        </p:nvCxnSpPr>
        <p:spPr>
          <a:xfrm>
            <a:off x="7317389" y="3858421"/>
            <a:ext cx="622331" cy="0"/>
          </a:xfrm>
          <a:prstGeom prst="straightConnector1">
            <a:avLst/>
          </a:prstGeom>
          <a:ln w="1905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E630A6F6-2C8E-4915-A7F1-C71318A71B0B}"/>
              </a:ext>
            </a:extLst>
          </p:cNvPr>
          <p:cNvSpPr txBox="1"/>
          <p:nvPr/>
        </p:nvSpPr>
        <p:spPr>
          <a:xfrm>
            <a:off x="7768669" y="4876888"/>
            <a:ext cx="1340239" cy="1200329"/>
          </a:xfrm>
          <a:prstGeom prst="rect">
            <a:avLst/>
          </a:prstGeom>
          <a:noFill/>
        </p:spPr>
        <p:txBody>
          <a:bodyPr wrap="square" rtlCol="0">
            <a:spAutoFit/>
          </a:bodyPr>
          <a:lstStyle/>
          <a:p>
            <a:r>
              <a:rPr lang="en-US" sz="1200" i="1" dirty="0" err="1"/>
              <a:t>Giải</a:t>
            </a:r>
            <a:r>
              <a:rPr lang="en-US" sz="1200" i="1" dirty="0"/>
              <a:t> </a:t>
            </a:r>
            <a:r>
              <a:rPr lang="en-US" sz="1200" i="1" dirty="0" err="1"/>
              <a:t>pháp</a:t>
            </a:r>
            <a:r>
              <a:rPr lang="en-US" sz="1200" i="1" dirty="0"/>
              <a:t> </a:t>
            </a:r>
            <a:r>
              <a:rPr lang="en-US" sz="1200" i="1" dirty="0" err="1"/>
              <a:t>của</a:t>
            </a:r>
            <a:r>
              <a:rPr lang="en-US" sz="1200" i="1" dirty="0"/>
              <a:t> </a:t>
            </a:r>
            <a:r>
              <a:rPr lang="en-US" sz="1200" i="1" dirty="0" err="1"/>
              <a:t>từng</a:t>
            </a:r>
            <a:r>
              <a:rPr lang="en-US" sz="1200" i="1" dirty="0"/>
              <a:t> factor?</a:t>
            </a:r>
          </a:p>
          <a:p>
            <a:r>
              <a:rPr lang="en-US" sz="1200" i="1" dirty="0" err="1"/>
              <a:t>Ngắn</a:t>
            </a:r>
            <a:r>
              <a:rPr lang="en-US" sz="1200" i="1" dirty="0"/>
              <a:t> </a:t>
            </a:r>
            <a:r>
              <a:rPr lang="en-US" sz="1200" i="1" dirty="0" err="1"/>
              <a:t>hạn</a:t>
            </a:r>
            <a:r>
              <a:rPr lang="en-US" sz="1200" i="1" dirty="0"/>
              <a:t>?</a:t>
            </a:r>
          </a:p>
          <a:p>
            <a:r>
              <a:rPr lang="en-US" sz="1200" i="1" dirty="0" err="1"/>
              <a:t>Dài</a:t>
            </a:r>
            <a:r>
              <a:rPr lang="en-US" sz="1200" i="1" dirty="0"/>
              <a:t> </a:t>
            </a:r>
            <a:r>
              <a:rPr lang="en-US" sz="1200" i="1" dirty="0" err="1"/>
              <a:t>hạn</a:t>
            </a:r>
            <a:r>
              <a:rPr lang="en-US" sz="1200" i="1" dirty="0"/>
              <a:t>?</a:t>
            </a:r>
          </a:p>
          <a:p>
            <a:r>
              <a:rPr lang="en-US" sz="1200" i="1" dirty="0" err="1"/>
              <a:t>Phù</a:t>
            </a:r>
            <a:r>
              <a:rPr lang="en-US" sz="1200" i="1" dirty="0"/>
              <a:t> </a:t>
            </a:r>
            <a:r>
              <a:rPr lang="en-US" sz="1200" i="1" dirty="0" err="1"/>
              <a:t>hợp</a:t>
            </a:r>
            <a:r>
              <a:rPr lang="en-US" sz="1200" i="1" dirty="0"/>
              <a:t> </a:t>
            </a:r>
            <a:r>
              <a:rPr lang="en-US" sz="1200" i="1" dirty="0" err="1"/>
              <a:t>đinh</a:t>
            </a:r>
            <a:r>
              <a:rPr lang="en-US" sz="1200" i="1" dirty="0"/>
              <a:t> </a:t>
            </a:r>
            <a:r>
              <a:rPr lang="en-US" sz="1200" i="1" dirty="0" err="1"/>
              <a:t>hướng</a:t>
            </a:r>
            <a:r>
              <a:rPr lang="en-US" sz="1200" i="1" dirty="0"/>
              <a:t> </a:t>
            </a:r>
            <a:r>
              <a:rPr lang="en-US" sz="1200" i="1" dirty="0" err="1"/>
              <a:t>công</a:t>
            </a:r>
            <a:r>
              <a:rPr lang="en-US" sz="1200" i="1" dirty="0"/>
              <a:t> ty?</a:t>
            </a:r>
          </a:p>
        </p:txBody>
      </p:sp>
      <p:sp>
        <p:nvSpPr>
          <p:cNvPr id="46" name="Title 1">
            <a:extLst>
              <a:ext uri="{FF2B5EF4-FFF2-40B4-BE49-F238E27FC236}">
                <a16:creationId xmlns:a16="http://schemas.microsoft.com/office/drawing/2014/main" id="{5CC01FCD-8CDE-419A-8F87-7DC5520957B6}"/>
              </a:ext>
            </a:extLst>
          </p:cNvPr>
          <p:cNvSpPr>
            <a:spLocks noGrp="1"/>
          </p:cNvSpPr>
          <p:nvPr>
            <p:ph type="title"/>
          </p:nvPr>
        </p:nvSpPr>
        <p:spPr>
          <a:xfrm>
            <a:off x="971552" y="655783"/>
            <a:ext cx="7200897" cy="604306"/>
          </a:xfrm>
        </p:spPr>
        <p:txBody>
          <a:bodyPr>
            <a:normAutofit fontScale="90000"/>
          </a:bodyPr>
          <a:lstStyle/>
          <a:p>
            <a:pPr algn="ctr"/>
            <a:r>
              <a:rPr lang="en-US" sz="2400" b="1" dirty="0" err="1">
                <a:solidFill>
                  <a:schemeClr val="accent6">
                    <a:lumMod val="75000"/>
                  </a:schemeClr>
                </a:solidFill>
              </a:rPr>
              <a:t>Sơ</a:t>
            </a:r>
            <a:r>
              <a:rPr lang="en-US" sz="2400" b="1" dirty="0">
                <a:solidFill>
                  <a:schemeClr val="accent6">
                    <a:lumMod val="75000"/>
                  </a:schemeClr>
                </a:solidFill>
              </a:rPr>
              <a:t> </a:t>
            </a:r>
            <a:r>
              <a:rPr lang="en-US" sz="2400" b="1" dirty="0" err="1">
                <a:solidFill>
                  <a:schemeClr val="accent6">
                    <a:lumMod val="75000"/>
                  </a:schemeClr>
                </a:solidFill>
              </a:rPr>
              <a:t>đồ</a:t>
            </a:r>
            <a:r>
              <a:rPr lang="en-US" sz="2400" b="1" dirty="0">
                <a:solidFill>
                  <a:schemeClr val="accent6">
                    <a:lumMod val="75000"/>
                  </a:schemeClr>
                </a:solidFill>
              </a:rPr>
              <a:t> </a:t>
            </a:r>
            <a:r>
              <a:rPr lang="en-US" sz="2400" b="1" dirty="0" err="1">
                <a:solidFill>
                  <a:schemeClr val="accent6">
                    <a:lumMod val="75000"/>
                  </a:schemeClr>
                </a:solidFill>
              </a:rPr>
              <a:t>nội</a:t>
            </a:r>
            <a:r>
              <a:rPr lang="en-US" sz="2400" b="1" dirty="0">
                <a:solidFill>
                  <a:schemeClr val="accent6">
                    <a:lumMod val="75000"/>
                  </a:schemeClr>
                </a:solidFill>
              </a:rPr>
              <a:t> </a:t>
            </a:r>
            <a:r>
              <a:rPr lang="en-US" sz="2400" b="1">
                <a:solidFill>
                  <a:schemeClr val="accent6">
                    <a:lumMod val="75000"/>
                  </a:schemeClr>
                </a:solidFill>
              </a:rPr>
              <a:t>dung KLTN của “THỰC TẬP TỐT NGHIỆP"</a:t>
            </a:r>
            <a:endParaRPr lang="en-US" dirty="0"/>
          </a:p>
        </p:txBody>
      </p:sp>
      <p:sp>
        <p:nvSpPr>
          <p:cNvPr id="2" name="Date Placeholder 3">
            <a:extLst>
              <a:ext uri="{FF2B5EF4-FFF2-40B4-BE49-F238E27FC236}">
                <a16:creationId xmlns:a16="http://schemas.microsoft.com/office/drawing/2014/main" id="{9F563FA5-B93E-B50B-3EF9-6F9A78D6EB3F}"/>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
        <p:nvSpPr>
          <p:cNvPr id="3" name="Rectangle 2">
            <a:extLst>
              <a:ext uri="{FF2B5EF4-FFF2-40B4-BE49-F238E27FC236}">
                <a16:creationId xmlns:a16="http://schemas.microsoft.com/office/drawing/2014/main" id="{56FC3613-1CD3-060B-B4B8-735914AAD881}"/>
              </a:ext>
            </a:extLst>
          </p:cNvPr>
          <p:cNvSpPr/>
          <p:nvPr/>
        </p:nvSpPr>
        <p:spPr>
          <a:xfrm>
            <a:off x="1624037" y="1453466"/>
            <a:ext cx="1412702" cy="4511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latin typeface="Arial" panose="020B0604020202020204" pitchFamily="34" charset="0"/>
                <a:cs typeface="Arial" panose="020B0604020202020204" pitchFamily="34" charset="0"/>
              </a:rPr>
              <a:t>2.1 </a:t>
            </a:r>
            <a:r>
              <a:rPr lang="en-US" sz="1000" dirty="0" err="1">
                <a:latin typeface="Arial" panose="020B0604020202020204" pitchFamily="34" charset="0"/>
                <a:cs typeface="Arial" panose="020B0604020202020204" pitchFamily="34" charset="0"/>
              </a:rPr>
              <a:t>Giới</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thiệu</a:t>
            </a:r>
            <a:r>
              <a:rPr lang="en-US" sz="1000" dirty="0">
                <a:latin typeface="Arial" panose="020B0604020202020204" pitchFamily="34" charset="0"/>
                <a:cs typeface="Arial" panose="020B0604020202020204" pitchFamily="34" charset="0"/>
              </a:rPr>
              <a:t> DN</a:t>
            </a:r>
          </a:p>
        </p:txBody>
      </p:sp>
      <p:sp>
        <p:nvSpPr>
          <p:cNvPr id="48" name="TextBox 47">
            <a:extLst>
              <a:ext uri="{FF2B5EF4-FFF2-40B4-BE49-F238E27FC236}">
                <a16:creationId xmlns:a16="http://schemas.microsoft.com/office/drawing/2014/main" id="{5C3F6EE0-D0D0-9A9B-6571-A15EA1E1F2B9}"/>
              </a:ext>
            </a:extLst>
          </p:cNvPr>
          <p:cNvSpPr txBox="1"/>
          <p:nvPr/>
        </p:nvSpPr>
        <p:spPr>
          <a:xfrm>
            <a:off x="1692037" y="4914287"/>
            <a:ext cx="1293839" cy="1015663"/>
          </a:xfrm>
          <a:prstGeom prst="rect">
            <a:avLst/>
          </a:prstGeom>
          <a:noFill/>
        </p:spPr>
        <p:txBody>
          <a:bodyPr wrap="square">
            <a:spAutoFit/>
          </a:bodyPr>
          <a:lstStyle/>
          <a:p>
            <a:r>
              <a:rPr lang="en-US" sz="1200" i="1" dirty="0" err="1"/>
              <a:t>Giới</a:t>
            </a:r>
            <a:r>
              <a:rPr lang="en-US" sz="1200" i="1" dirty="0"/>
              <a:t> </a:t>
            </a:r>
            <a:r>
              <a:rPr lang="en-US" sz="1200" i="1" dirty="0" err="1"/>
              <a:t>thiệu</a:t>
            </a:r>
            <a:r>
              <a:rPr lang="en-US" sz="1200" i="1" dirty="0"/>
              <a:t> </a:t>
            </a:r>
            <a:r>
              <a:rPr lang="en-US" sz="1200" i="1" dirty="0" err="1"/>
              <a:t>cơ</a:t>
            </a:r>
            <a:r>
              <a:rPr lang="en-US" sz="1200" i="1" dirty="0"/>
              <a:t> </a:t>
            </a:r>
            <a:r>
              <a:rPr lang="en-US" sz="1200" i="1" dirty="0" err="1"/>
              <a:t>bản</a:t>
            </a:r>
            <a:r>
              <a:rPr lang="en-US" sz="1200" i="1" dirty="0"/>
              <a:t> </a:t>
            </a:r>
            <a:r>
              <a:rPr lang="en-US" sz="1200" i="1" dirty="0" err="1"/>
              <a:t>về</a:t>
            </a:r>
            <a:r>
              <a:rPr lang="en-US" sz="1200" i="1" dirty="0"/>
              <a:t> </a:t>
            </a:r>
            <a:r>
              <a:rPr lang="en-US" sz="1200" i="1" dirty="0" err="1"/>
              <a:t>tổ</a:t>
            </a:r>
            <a:r>
              <a:rPr lang="en-US" sz="1200" i="1" dirty="0"/>
              <a:t> </a:t>
            </a:r>
            <a:r>
              <a:rPr lang="en-US" sz="1200" i="1" dirty="0" err="1"/>
              <a:t>chức</a:t>
            </a:r>
            <a:r>
              <a:rPr lang="en-US" sz="1200" i="1" dirty="0"/>
              <a:t> DN, </a:t>
            </a:r>
            <a:r>
              <a:rPr lang="en-US" sz="1200" i="1" dirty="0" err="1"/>
              <a:t>chiến</a:t>
            </a:r>
            <a:r>
              <a:rPr lang="en-US" sz="1200" i="1" dirty="0"/>
              <a:t> </a:t>
            </a:r>
            <a:r>
              <a:rPr lang="en-US" sz="1200" i="1" dirty="0" err="1"/>
              <a:t>lược</a:t>
            </a:r>
            <a:r>
              <a:rPr lang="en-US" sz="1200" i="1" dirty="0"/>
              <a:t>, </a:t>
            </a:r>
            <a:r>
              <a:rPr lang="en-US" sz="1200" i="1" dirty="0" err="1"/>
              <a:t>sản</a:t>
            </a:r>
            <a:r>
              <a:rPr lang="en-US" sz="1200" i="1" dirty="0"/>
              <a:t> </a:t>
            </a:r>
            <a:r>
              <a:rPr lang="en-US" sz="1200" i="1" dirty="0" err="1"/>
              <a:t>phẩm</a:t>
            </a:r>
            <a:r>
              <a:rPr lang="en-US" sz="1200" i="1" dirty="0"/>
              <a:t>, </a:t>
            </a:r>
            <a:r>
              <a:rPr lang="en-US" sz="1200" i="1" dirty="0" err="1"/>
              <a:t>thị</a:t>
            </a:r>
            <a:r>
              <a:rPr lang="en-US" sz="1200" i="1" dirty="0"/>
              <a:t> </a:t>
            </a:r>
            <a:r>
              <a:rPr lang="en-US" sz="1200" i="1" dirty="0" err="1"/>
              <a:t>trường</a:t>
            </a:r>
            <a:r>
              <a:rPr lang="en-US" sz="1200" i="1" dirty="0"/>
              <a:t>, </a:t>
            </a:r>
            <a:r>
              <a:rPr lang="en-US" sz="1200" i="1" dirty="0" err="1"/>
              <a:t>đối</a:t>
            </a:r>
            <a:r>
              <a:rPr lang="en-US" sz="1200" i="1" dirty="0"/>
              <a:t> </a:t>
            </a:r>
            <a:r>
              <a:rPr lang="en-US" sz="1200" i="1" dirty="0" err="1"/>
              <a:t>thủ</a:t>
            </a:r>
            <a:r>
              <a:rPr lang="en-US" sz="1200" i="1" dirty="0"/>
              <a:t>…</a:t>
            </a:r>
          </a:p>
        </p:txBody>
      </p:sp>
    </p:spTree>
    <p:extLst>
      <p:ext uri="{BB962C8B-B14F-4D97-AF65-F5344CB8AC3E}">
        <p14:creationId xmlns:p14="http://schemas.microsoft.com/office/powerpoint/2010/main" val="301785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childTnLst>
                                </p:cTn>
                              </p:par>
                              <p:par>
                                <p:cTn id="20" presetID="10" presetClass="entr" presetSubtype="0" fill="hold"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500"/>
                                        <p:tgtEl>
                                          <p:spTgt spid="32"/>
                                        </p:tgtEl>
                                      </p:cBhvr>
                                    </p:animEffect>
                                  </p:childTnLst>
                                </p:cTn>
                              </p:par>
                              <p:par>
                                <p:cTn id="23" presetID="10" presetClass="entr" presetSubtype="0"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par>
                                <p:cTn id="26" presetID="10" presetClass="entr" presetSubtype="0" fill="hold" nodeType="with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fade">
                                      <p:cBhvr>
                                        <p:cTn id="28" dur="500"/>
                                        <p:tgtEl>
                                          <p:spTgt spid="34"/>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500"/>
                                        <p:tgtEl>
                                          <p:spTgt spid="9"/>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10" presetClass="entr" presetSubtype="0" fill="hold" nodeType="with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fade">
                                      <p:cBhvr>
                                        <p:cTn id="39" dur="500"/>
                                        <p:tgtEl>
                                          <p:spTgt spid="35"/>
                                        </p:tgtEl>
                                      </p:cBhvr>
                                    </p:animEffect>
                                  </p:childTnLst>
                                </p:cTn>
                              </p:par>
                              <p:par>
                                <p:cTn id="40" presetID="10" presetClass="entr" presetSubtype="0" fill="hold" nodeType="with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fade">
                                      <p:cBhvr>
                                        <p:cTn id="42" dur="500"/>
                                        <p:tgtEl>
                                          <p:spTgt spid="3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500"/>
                                        <p:tgtEl>
                                          <p:spTgt spid="1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500"/>
                                        <p:tgtEl>
                                          <p:spTgt spid="10"/>
                                        </p:tgtEl>
                                      </p:cBhvr>
                                    </p:animEffect>
                                  </p:childTnLst>
                                </p:cTn>
                              </p:par>
                              <p:par>
                                <p:cTn id="49" presetID="10" presetClass="entr" presetSubtype="0" fill="hold" nodeType="with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fade">
                                      <p:cBhvr>
                                        <p:cTn id="51" dur="500"/>
                                        <p:tgtEl>
                                          <p:spTgt spid="37"/>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500"/>
                                        <p:tgtEl>
                                          <p:spTgt spid="15"/>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fade">
                                      <p:cBhvr>
                                        <p:cTn id="65" dur="500"/>
                                        <p:tgtEl>
                                          <p:spTgt spid="17"/>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fade">
                                      <p:cBhvr>
                                        <p:cTn id="68" dur="500"/>
                                        <p:tgtEl>
                                          <p:spTgt spid="18"/>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fade">
                                      <p:cBhvr>
                                        <p:cTn id="71" dur="500"/>
                                        <p:tgtEl>
                                          <p:spTgt spid="19"/>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fade">
                                      <p:cBhvr>
                                        <p:cTn id="76" dur="500"/>
                                        <p:tgtEl>
                                          <p:spTgt spid="38"/>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39"/>
                                        </p:tgtEl>
                                        <p:attrNameLst>
                                          <p:attrName>style.visibility</p:attrName>
                                        </p:attrNameLst>
                                      </p:cBhvr>
                                      <p:to>
                                        <p:strVal val="visible"/>
                                      </p:to>
                                    </p:set>
                                    <p:animEffect transition="in" filter="fade">
                                      <p:cBhvr>
                                        <p:cTn id="79" dur="500"/>
                                        <p:tgtEl>
                                          <p:spTgt spid="39"/>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40"/>
                                        </p:tgtEl>
                                        <p:attrNameLst>
                                          <p:attrName>style.visibility</p:attrName>
                                        </p:attrNameLst>
                                      </p:cBhvr>
                                      <p:to>
                                        <p:strVal val="visible"/>
                                      </p:to>
                                    </p:set>
                                    <p:animEffect transition="in" filter="fade">
                                      <p:cBhvr>
                                        <p:cTn id="82" dur="500"/>
                                        <p:tgtEl>
                                          <p:spTgt spid="40"/>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41"/>
                                        </p:tgtEl>
                                        <p:attrNameLst>
                                          <p:attrName>style.visibility</p:attrName>
                                        </p:attrNameLst>
                                      </p:cBhvr>
                                      <p:to>
                                        <p:strVal val="visible"/>
                                      </p:to>
                                    </p:set>
                                    <p:animEffect transition="in" filter="fade">
                                      <p:cBhvr>
                                        <p:cTn id="85" dur="500"/>
                                        <p:tgtEl>
                                          <p:spTgt spid="41"/>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45"/>
                                        </p:tgtEl>
                                        <p:attrNameLst>
                                          <p:attrName>style.visibility</p:attrName>
                                        </p:attrNameLst>
                                      </p:cBhvr>
                                      <p:to>
                                        <p:strVal val="visible"/>
                                      </p:to>
                                    </p:set>
                                    <p:animEffect transition="in" filter="fade">
                                      <p:cBhvr>
                                        <p:cTn id="88" dur="500"/>
                                        <p:tgtEl>
                                          <p:spTgt spid="45"/>
                                        </p:tgtEl>
                                      </p:cBhvr>
                                    </p:animEffect>
                                  </p:childTnLst>
                                </p:cTn>
                              </p:par>
                              <p:par>
                                <p:cTn id="89" presetID="10" presetClass="entr" presetSubtype="0" fill="hold" nodeType="withEffect">
                                  <p:stCondLst>
                                    <p:cond delay="0"/>
                                  </p:stCondLst>
                                  <p:childTnLst>
                                    <p:set>
                                      <p:cBhvr>
                                        <p:cTn id="90" dur="1" fill="hold">
                                          <p:stCondLst>
                                            <p:cond delay="0"/>
                                          </p:stCondLst>
                                        </p:cTn>
                                        <p:tgtEl>
                                          <p:spTgt spid="44"/>
                                        </p:tgtEl>
                                        <p:attrNameLst>
                                          <p:attrName>style.visibility</p:attrName>
                                        </p:attrNameLst>
                                      </p:cBhvr>
                                      <p:to>
                                        <p:strVal val="visible"/>
                                      </p:to>
                                    </p:set>
                                    <p:animEffect transition="in" filter="fade">
                                      <p:cBhvr>
                                        <p:cTn id="91" dur="500"/>
                                        <p:tgtEl>
                                          <p:spTgt spid="44"/>
                                        </p:tgtEl>
                                      </p:cBhvr>
                                    </p:animEffect>
                                  </p:childTnLst>
                                </p:cTn>
                              </p:par>
                              <p:par>
                                <p:cTn id="92" presetID="10" presetClass="entr" presetSubtype="0" fill="hold" nodeType="withEffect">
                                  <p:stCondLst>
                                    <p:cond delay="0"/>
                                  </p:stCondLst>
                                  <p:childTnLst>
                                    <p:set>
                                      <p:cBhvr>
                                        <p:cTn id="93" dur="1" fill="hold">
                                          <p:stCondLst>
                                            <p:cond delay="0"/>
                                          </p:stCondLst>
                                        </p:cTn>
                                        <p:tgtEl>
                                          <p:spTgt spid="43"/>
                                        </p:tgtEl>
                                        <p:attrNameLst>
                                          <p:attrName>style.visibility</p:attrName>
                                        </p:attrNameLst>
                                      </p:cBhvr>
                                      <p:to>
                                        <p:strVal val="visible"/>
                                      </p:to>
                                    </p:set>
                                    <p:animEffect transition="in" filter="fade">
                                      <p:cBhvr>
                                        <p:cTn id="94" dur="500"/>
                                        <p:tgtEl>
                                          <p:spTgt spid="43"/>
                                        </p:tgtEl>
                                      </p:cBhvr>
                                    </p:animEffect>
                                  </p:childTnLst>
                                </p:cTn>
                              </p:par>
                              <p:par>
                                <p:cTn id="95" presetID="10" presetClass="entr" presetSubtype="0" fill="hold" nodeType="with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fade">
                                      <p:cBhvr>
                                        <p:cTn id="9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p:bldP spid="14" grpId="0"/>
      <p:bldP spid="15" grpId="0" animBg="1"/>
      <p:bldP spid="16" grpId="0" animBg="1"/>
      <p:bldP spid="17" grpId="0" animBg="1"/>
      <p:bldP spid="18" grpId="0" animBg="1"/>
      <p:bldP spid="19" grpId="0"/>
      <p:bldP spid="38" grpId="0" animBg="1"/>
      <p:bldP spid="39" grpId="0" animBg="1"/>
      <p:bldP spid="40" grpId="0" animBg="1"/>
      <p:bldP spid="41" grpId="0" animBg="1"/>
      <p:bldP spid="4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accent5">
                    <a:lumMod val="75000"/>
                  </a:schemeClr>
                </a:solidFill>
              </a:rPr>
              <a:t>Trang </a:t>
            </a:r>
            <a:r>
              <a:rPr lang="en-US" b="1" dirty="0" err="1">
                <a:solidFill>
                  <a:schemeClr val="accent5">
                    <a:lumMod val="75000"/>
                  </a:schemeClr>
                </a:solidFill>
              </a:rPr>
              <a:t>bìa</a:t>
            </a:r>
            <a:endParaRPr lang="en-US" dirty="0">
              <a:solidFill>
                <a:schemeClr val="accent5">
                  <a:lumMod val="75000"/>
                </a:schemeClr>
              </a:solidFill>
            </a:endParaRPr>
          </a:p>
        </p:txBody>
      </p:sp>
      <p:sp>
        <p:nvSpPr>
          <p:cNvPr id="3" name="Content Placeholder 2"/>
          <p:cNvSpPr>
            <a:spLocks noGrp="1"/>
          </p:cNvSpPr>
          <p:nvPr>
            <p:ph idx="1"/>
          </p:nvPr>
        </p:nvSpPr>
        <p:spPr>
          <a:xfrm>
            <a:off x="628650" y="2010351"/>
            <a:ext cx="8201314" cy="3171248"/>
          </a:xfrm>
        </p:spPr>
        <p:txBody>
          <a:bodyPr>
            <a:normAutofit fontScale="92500" lnSpcReduction="20000"/>
          </a:bodyPr>
          <a:lstStyle/>
          <a:p>
            <a:r>
              <a:rPr lang="en-US" sz="1800" b="1" dirty="0"/>
              <a:t>Trang </a:t>
            </a:r>
            <a:r>
              <a:rPr lang="en-US" sz="1800" b="1" dirty="0" err="1"/>
              <a:t>bìa</a:t>
            </a:r>
            <a:r>
              <a:rPr lang="en-US" sz="1800" b="1" dirty="0"/>
              <a:t> </a:t>
            </a:r>
            <a:r>
              <a:rPr lang="en-US" sz="1800" dirty="0" err="1"/>
              <a:t>trình</a:t>
            </a:r>
            <a:r>
              <a:rPr lang="en-US" sz="1800" dirty="0"/>
              <a:t> </a:t>
            </a:r>
            <a:r>
              <a:rPr lang="en-US" sz="1800" dirty="0" err="1"/>
              <a:t>bày</a:t>
            </a:r>
            <a:r>
              <a:rPr lang="en-US" sz="1800" dirty="0"/>
              <a:t> </a:t>
            </a:r>
            <a:r>
              <a:rPr lang="en-US" sz="1800" dirty="0" err="1"/>
              <a:t>những</a:t>
            </a:r>
            <a:r>
              <a:rPr lang="en-US" sz="1800" dirty="0"/>
              <a:t> </a:t>
            </a:r>
            <a:r>
              <a:rPr lang="en-US" sz="1800" dirty="0" err="1"/>
              <a:t>thông</a:t>
            </a:r>
            <a:r>
              <a:rPr lang="en-US" sz="1800" dirty="0"/>
              <a:t> tin </a:t>
            </a:r>
            <a:r>
              <a:rPr lang="en-US" sz="1800" dirty="0" err="1"/>
              <a:t>sau</a:t>
            </a:r>
            <a:r>
              <a:rPr lang="en-US" sz="1800" dirty="0"/>
              <a:t>: </a:t>
            </a:r>
            <a:r>
              <a:rPr lang="en-US" sz="1800" dirty="0" err="1"/>
              <a:t>Tên</a:t>
            </a:r>
            <a:r>
              <a:rPr lang="en-US" sz="1800" dirty="0"/>
              <a:t> </a:t>
            </a:r>
            <a:r>
              <a:rPr lang="en-US" sz="1800" dirty="0" err="1"/>
              <a:t>đề</a:t>
            </a:r>
            <a:r>
              <a:rPr lang="en-US" sz="1800" dirty="0"/>
              <a:t> </a:t>
            </a:r>
            <a:r>
              <a:rPr lang="en-US" sz="1800" dirty="0" err="1"/>
              <a:t>tài</a:t>
            </a:r>
            <a:r>
              <a:rPr lang="en-US" sz="1800" dirty="0"/>
              <a:t> (report title); </a:t>
            </a:r>
            <a:r>
              <a:rPr lang="en-US" sz="1800" dirty="0" err="1"/>
              <a:t>Tên</a:t>
            </a:r>
            <a:r>
              <a:rPr lang="en-US" sz="1800" dirty="0"/>
              <a:t> </a:t>
            </a:r>
            <a:r>
              <a:rPr lang="en-US" sz="1800" dirty="0" err="1"/>
              <a:t>doanh</a:t>
            </a:r>
            <a:r>
              <a:rPr lang="en-US" sz="1800" dirty="0"/>
              <a:t> </a:t>
            </a:r>
            <a:r>
              <a:rPr lang="en-US" sz="1800" dirty="0" err="1"/>
              <a:t>nghiệp</a:t>
            </a:r>
            <a:r>
              <a:rPr lang="en-US" sz="1800" dirty="0"/>
              <a:t> (employer's name and location</a:t>
            </a:r>
            <a:r>
              <a:rPr lang="en-US" sz="1800"/>
              <a:t>); Tên </a:t>
            </a:r>
            <a:r>
              <a:rPr lang="en-US" sz="1800" dirty="0" err="1"/>
              <a:t>và</a:t>
            </a:r>
            <a:r>
              <a:rPr lang="en-US" sz="1800" dirty="0"/>
              <a:t> </a:t>
            </a:r>
            <a:r>
              <a:rPr lang="en-US" sz="1800" dirty="0" err="1"/>
              <a:t>mã</a:t>
            </a:r>
            <a:r>
              <a:rPr lang="en-US" sz="1800" dirty="0"/>
              <a:t> </a:t>
            </a:r>
            <a:r>
              <a:rPr lang="en-US" sz="1800" dirty="0" err="1"/>
              <a:t>số</a:t>
            </a:r>
            <a:r>
              <a:rPr lang="en-US" sz="1800" dirty="0"/>
              <a:t> </a:t>
            </a:r>
            <a:r>
              <a:rPr lang="en-US" sz="1800" dirty="0" err="1"/>
              <a:t>sinh</a:t>
            </a:r>
            <a:r>
              <a:rPr lang="en-US" sz="1800" dirty="0"/>
              <a:t> </a:t>
            </a:r>
            <a:r>
              <a:rPr lang="en-US" sz="1800" dirty="0" err="1"/>
              <a:t>viên</a:t>
            </a:r>
            <a:r>
              <a:rPr lang="en-US" sz="1800" dirty="0"/>
              <a:t> (name &amp; student number), </a:t>
            </a:r>
            <a:r>
              <a:rPr lang="en-US" sz="1800" dirty="0" err="1"/>
              <a:t>địa</a:t>
            </a:r>
            <a:r>
              <a:rPr lang="en-US" sz="1800" dirty="0"/>
              <a:t> </a:t>
            </a:r>
            <a:r>
              <a:rPr lang="en-US" sz="1800" dirty="0" err="1"/>
              <a:t>chỉ</a:t>
            </a:r>
            <a:r>
              <a:rPr lang="en-US" sz="1800" dirty="0"/>
              <a:t> email, </a:t>
            </a:r>
            <a:r>
              <a:rPr lang="en-US" sz="1800" dirty="0" err="1"/>
              <a:t>Tên</a:t>
            </a:r>
            <a:r>
              <a:rPr lang="en-US" sz="1800" dirty="0"/>
              <a:t> </a:t>
            </a:r>
            <a:r>
              <a:rPr lang="en-US" sz="1800" dirty="0" err="1"/>
              <a:t>trường</a:t>
            </a:r>
            <a:r>
              <a:rPr lang="en-US" sz="1800" dirty="0"/>
              <a:t>/</a:t>
            </a:r>
            <a:r>
              <a:rPr lang="en-US" sz="1800" dirty="0" err="1"/>
              <a:t>khoa</a:t>
            </a:r>
            <a:r>
              <a:rPr lang="en-US" sz="1800" dirty="0"/>
              <a:t> (the university name); </a:t>
            </a:r>
            <a:r>
              <a:rPr lang="en-US" sz="1800" dirty="0" err="1"/>
              <a:t>Tên</a:t>
            </a:r>
            <a:r>
              <a:rPr lang="en-US" sz="1800" dirty="0"/>
              <a:t> </a:t>
            </a:r>
            <a:r>
              <a:rPr lang="en-US" sz="1800" dirty="0" err="1"/>
              <a:t>giảng</a:t>
            </a:r>
            <a:r>
              <a:rPr lang="en-US" sz="1800" dirty="0"/>
              <a:t> </a:t>
            </a:r>
            <a:r>
              <a:rPr lang="en-US" sz="1800" dirty="0" err="1"/>
              <a:t>viên</a:t>
            </a:r>
            <a:r>
              <a:rPr lang="en-US" sz="1800" dirty="0"/>
              <a:t> </a:t>
            </a:r>
            <a:r>
              <a:rPr lang="en-US" sz="1800" err="1"/>
              <a:t>hướng</a:t>
            </a:r>
            <a:r>
              <a:rPr lang="en-US" sz="1800"/>
              <a:t> dẫn, Thời điểm viết; </a:t>
            </a:r>
          </a:p>
          <a:p>
            <a:endParaRPr lang="en-US" sz="1800" dirty="0"/>
          </a:p>
          <a:p>
            <a:r>
              <a:rPr lang="en-US" sz="1800" b="1" dirty="0" err="1"/>
              <a:t>Lời</a:t>
            </a:r>
            <a:r>
              <a:rPr lang="en-US" sz="1800" b="1" dirty="0"/>
              <a:t> </a:t>
            </a:r>
            <a:r>
              <a:rPr lang="en-US" sz="1800" b="1" err="1"/>
              <a:t>cảm</a:t>
            </a:r>
            <a:r>
              <a:rPr lang="en-US" sz="1800" b="1"/>
              <a:t> ơn </a:t>
            </a:r>
            <a:r>
              <a:rPr lang="en-US" sz="1800"/>
              <a:t>(</a:t>
            </a:r>
            <a:r>
              <a:rPr lang="en-US" sz="1800" b="1"/>
              <a:t>Acknowledgement) </a:t>
            </a:r>
            <a:r>
              <a:rPr lang="en-US" sz="1800"/>
              <a:t>ở trang thứ 2 nêu lời cảm ơn khi nhận bất cứ sự hỗ trợ của cá nhân và tổ chức dành cho  bạn trong quá trình thực tập và hoàn thành khóa luận. </a:t>
            </a:r>
          </a:p>
          <a:p>
            <a:endParaRPr lang="en-US" sz="1800" b="1"/>
          </a:p>
          <a:p>
            <a:r>
              <a:rPr lang="en-US" sz="1800" b="1"/>
              <a:t>Cam kết (Endorsement</a:t>
            </a:r>
            <a:r>
              <a:rPr lang="en-US" sz="1800"/>
              <a:t>) ở trang thứ 3 Cũng </a:t>
            </a:r>
            <a:r>
              <a:rPr lang="en-US" sz="1800" dirty="0" err="1"/>
              <a:t>như</a:t>
            </a:r>
            <a:r>
              <a:rPr lang="en-US" sz="1800" dirty="0"/>
              <a:t>, </a:t>
            </a:r>
            <a:r>
              <a:rPr lang="en-US" sz="1800" dirty="0" err="1"/>
              <a:t>lời</a:t>
            </a:r>
            <a:r>
              <a:rPr lang="en-US" sz="1800" dirty="0"/>
              <a:t> cam </a:t>
            </a:r>
            <a:r>
              <a:rPr lang="en-US" sz="1800" dirty="0" err="1"/>
              <a:t>kết</a:t>
            </a:r>
            <a:r>
              <a:rPr lang="en-US" sz="1800" dirty="0"/>
              <a:t> </a:t>
            </a:r>
            <a:r>
              <a:rPr lang="en-US" sz="1800" dirty="0" err="1"/>
              <a:t>nêu</a:t>
            </a:r>
            <a:r>
              <a:rPr lang="en-US" sz="1800" dirty="0"/>
              <a:t> </a:t>
            </a:r>
            <a:r>
              <a:rPr lang="en-US" sz="1800" err="1"/>
              <a:t>rõ</a:t>
            </a:r>
            <a:r>
              <a:rPr lang="en-US" sz="1800"/>
              <a:t> khóa luận do </a:t>
            </a:r>
            <a:r>
              <a:rPr lang="en-US" sz="1800" dirty="0" err="1"/>
              <a:t>chính</a:t>
            </a:r>
            <a:r>
              <a:rPr lang="en-US" sz="1800" dirty="0"/>
              <a:t> </a:t>
            </a:r>
            <a:r>
              <a:rPr lang="en-US" sz="1800" dirty="0" err="1"/>
              <a:t>bạn</a:t>
            </a:r>
            <a:r>
              <a:rPr lang="en-US" sz="1800" dirty="0"/>
              <a:t> </a:t>
            </a:r>
            <a:r>
              <a:rPr lang="en-US" sz="1800" dirty="0" err="1"/>
              <a:t>soạn</a:t>
            </a:r>
            <a:r>
              <a:rPr lang="en-US" sz="1800" dirty="0"/>
              <a:t> </a:t>
            </a:r>
            <a:r>
              <a:rPr lang="en-US" sz="1800" dirty="0" err="1"/>
              <a:t>thảo</a:t>
            </a:r>
            <a:r>
              <a:rPr lang="en-US" sz="1800" dirty="0"/>
              <a:t>, </a:t>
            </a:r>
            <a:r>
              <a:rPr lang="en-US" sz="1800" dirty="0" err="1"/>
              <a:t>không</a:t>
            </a:r>
            <a:r>
              <a:rPr lang="en-US" sz="1800" dirty="0"/>
              <a:t> </a:t>
            </a:r>
            <a:r>
              <a:rPr lang="en-US" sz="1800" dirty="0" err="1"/>
              <a:t>sao</a:t>
            </a:r>
            <a:r>
              <a:rPr lang="en-US" sz="1800" dirty="0"/>
              <a:t> </a:t>
            </a:r>
            <a:r>
              <a:rPr lang="en-US" sz="1800" dirty="0" err="1"/>
              <a:t>chép</a:t>
            </a:r>
            <a:r>
              <a:rPr lang="en-US" sz="1800" dirty="0"/>
              <a:t> </a:t>
            </a:r>
            <a:r>
              <a:rPr lang="en-US" sz="1800" dirty="0" err="1"/>
              <a:t>từ</a:t>
            </a:r>
            <a:r>
              <a:rPr lang="en-US" sz="1800" dirty="0"/>
              <a:t> </a:t>
            </a:r>
            <a:r>
              <a:rPr lang="en-US" sz="1800" dirty="0" err="1"/>
              <a:t>bất</a:t>
            </a:r>
            <a:r>
              <a:rPr lang="en-US" sz="1800" dirty="0"/>
              <a:t> </a:t>
            </a:r>
            <a:r>
              <a:rPr lang="en-US" sz="1800" dirty="0" err="1"/>
              <a:t>cứ</a:t>
            </a:r>
            <a:r>
              <a:rPr lang="en-US" sz="1800" dirty="0"/>
              <a:t> </a:t>
            </a:r>
            <a:r>
              <a:rPr lang="en-US" sz="1800" dirty="0" err="1"/>
              <a:t>tài</a:t>
            </a:r>
            <a:r>
              <a:rPr lang="en-US" sz="1800" dirty="0"/>
              <a:t> </a:t>
            </a:r>
            <a:r>
              <a:rPr lang="en-US" sz="1800" dirty="0" err="1"/>
              <a:t>liệu</a:t>
            </a:r>
            <a:r>
              <a:rPr lang="en-US" sz="1800" dirty="0"/>
              <a:t> </a:t>
            </a:r>
            <a:r>
              <a:rPr lang="en-US" sz="1800" dirty="0" err="1"/>
              <a:t>của</a:t>
            </a:r>
            <a:r>
              <a:rPr lang="en-US" sz="1800" dirty="0"/>
              <a:t> </a:t>
            </a:r>
            <a:r>
              <a:rPr lang="en-US" sz="1800" dirty="0" err="1"/>
              <a:t>người</a:t>
            </a:r>
            <a:r>
              <a:rPr lang="en-US" sz="1800" dirty="0"/>
              <a:t> </a:t>
            </a:r>
            <a:r>
              <a:rPr lang="en-US" sz="1800" dirty="0" err="1"/>
              <a:t>khác</a:t>
            </a:r>
            <a:r>
              <a:rPr lang="en-US" sz="1800" dirty="0"/>
              <a:t> </a:t>
            </a:r>
            <a:r>
              <a:rPr lang="en-US" sz="1800" dirty="0" err="1"/>
              <a:t>và</a:t>
            </a:r>
            <a:r>
              <a:rPr lang="en-US" sz="1800" dirty="0"/>
              <a:t> </a:t>
            </a:r>
            <a:r>
              <a:rPr lang="en-US" sz="1800" dirty="0" err="1"/>
              <a:t>cũng</a:t>
            </a:r>
            <a:r>
              <a:rPr lang="en-US" sz="1800" dirty="0"/>
              <a:t> </a:t>
            </a:r>
            <a:r>
              <a:rPr lang="en-US" sz="1800" dirty="0" err="1"/>
              <a:t>sẽ</a:t>
            </a:r>
            <a:r>
              <a:rPr lang="en-US" sz="1800" dirty="0"/>
              <a:t> </a:t>
            </a:r>
            <a:r>
              <a:rPr lang="en-US" sz="1800" dirty="0" err="1"/>
              <a:t>không</a:t>
            </a:r>
            <a:r>
              <a:rPr lang="en-US" sz="1800" dirty="0"/>
              <a:t> </a:t>
            </a:r>
            <a:r>
              <a:rPr lang="en-US" sz="1800" dirty="0" err="1"/>
              <a:t>nhận</a:t>
            </a:r>
            <a:r>
              <a:rPr lang="en-US" sz="1800" dirty="0"/>
              <a:t> </a:t>
            </a:r>
            <a:r>
              <a:rPr lang="en-US" sz="1800" dirty="0" err="1"/>
              <a:t>được</a:t>
            </a:r>
            <a:r>
              <a:rPr lang="en-US" sz="1800" dirty="0"/>
              <a:t> </a:t>
            </a:r>
            <a:r>
              <a:rPr lang="en-US" sz="1800" dirty="0" err="1"/>
              <a:t>bất</a:t>
            </a:r>
            <a:r>
              <a:rPr lang="en-US" sz="1800" dirty="0"/>
              <a:t> </a:t>
            </a:r>
            <a:r>
              <a:rPr lang="en-US" sz="1800" dirty="0" err="1"/>
              <a:t>cứ</a:t>
            </a:r>
            <a:r>
              <a:rPr lang="en-US" sz="1800" dirty="0"/>
              <a:t> </a:t>
            </a:r>
            <a:r>
              <a:rPr lang="en-US" sz="1800" dirty="0" err="1"/>
              <a:t>điểm</a:t>
            </a:r>
            <a:r>
              <a:rPr lang="en-US" sz="1800" dirty="0"/>
              <a:t> </a:t>
            </a:r>
            <a:r>
              <a:rPr lang="en-US" sz="1800" dirty="0" err="1"/>
              <a:t>nào</a:t>
            </a:r>
            <a:r>
              <a:rPr lang="en-US" sz="1800" dirty="0"/>
              <a:t> </a:t>
            </a:r>
            <a:r>
              <a:rPr lang="en-US" sz="1800" dirty="0" err="1"/>
              <a:t>nếu</a:t>
            </a:r>
            <a:r>
              <a:rPr lang="en-US" sz="1800" dirty="0"/>
              <a:t> vi </a:t>
            </a:r>
            <a:r>
              <a:rPr lang="en-US" sz="1800" dirty="0" err="1"/>
              <a:t>phạm</a:t>
            </a:r>
            <a:r>
              <a:rPr lang="en-US" sz="1800" dirty="0"/>
              <a:t> </a:t>
            </a:r>
            <a:r>
              <a:rPr lang="en-US" sz="1800" dirty="0" err="1"/>
              <a:t>theo</a:t>
            </a:r>
            <a:r>
              <a:rPr lang="en-US" sz="1800" dirty="0"/>
              <a:t> qui </a:t>
            </a:r>
            <a:r>
              <a:rPr lang="en-US" sz="1800" dirty="0" err="1"/>
              <a:t>định</a:t>
            </a:r>
            <a:r>
              <a:rPr lang="en-US" sz="1800" dirty="0"/>
              <a:t> </a:t>
            </a:r>
            <a:r>
              <a:rPr lang="en-US" sz="1800" dirty="0" err="1"/>
              <a:t>của</a:t>
            </a:r>
            <a:r>
              <a:rPr lang="en-US" sz="1800" dirty="0"/>
              <a:t> </a:t>
            </a:r>
            <a:r>
              <a:rPr lang="en-US" sz="1800" err="1"/>
              <a:t>Trường</a:t>
            </a:r>
            <a:r>
              <a:rPr lang="en-US" sz="1800"/>
              <a:t>.</a:t>
            </a:r>
            <a:endParaRPr lang="en-US" sz="1800" dirty="0"/>
          </a:p>
        </p:txBody>
      </p:sp>
      <p:sp>
        <p:nvSpPr>
          <p:cNvPr id="4" name="Date Placeholder 3">
            <a:extLst>
              <a:ext uri="{FF2B5EF4-FFF2-40B4-BE49-F238E27FC236}">
                <a16:creationId xmlns:a16="http://schemas.microsoft.com/office/drawing/2014/main" id="{93C6055B-E862-CF3E-6C9A-C9E9B0C51E7D}"/>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131044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459" y="203066"/>
            <a:ext cx="7886700" cy="1325563"/>
          </a:xfrm>
        </p:spPr>
        <p:txBody>
          <a:bodyPr>
            <a:normAutofit/>
          </a:bodyPr>
          <a:lstStyle/>
          <a:p>
            <a:r>
              <a:rPr lang="en-US" sz="3200" b="1" dirty="0" err="1">
                <a:solidFill>
                  <a:srgbClr val="00B050"/>
                </a:solidFill>
                <a:latin typeface="Times" charset="0"/>
                <a:ea typeface="Times" charset="0"/>
                <a:cs typeface="Times" charset="0"/>
              </a:rPr>
              <a:t>Nội</a:t>
            </a:r>
            <a:r>
              <a:rPr lang="en-US" sz="3200" b="1" dirty="0">
                <a:solidFill>
                  <a:srgbClr val="00B050"/>
                </a:solidFill>
                <a:latin typeface="Times" charset="0"/>
                <a:ea typeface="Times" charset="0"/>
                <a:cs typeface="Times" charset="0"/>
              </a:rPr>
              <a:t> dung</a:t>
            </a:r>
            <a:endParaRPr lang="en-US" sz="3200" dirty="0">
              <a:solidFill>
                <a:srgbClr val="00B050"/>
              </a:solidFill>
            </a:endParaRPr>
          </a:p>
        </p:txBody>
      </p:sp>
      <p:sp>
        <p:nvSpPr>
          <p:cNvPr id="3" name="Content Placeholder 2"/>
          <p:cNvSpPr>
            <a:spLocks noGrp="1"/>
          </p:cNvSpPr>
          <p:nvPr>
            <p:ph idx="1"/>
          </p:nvPr>
        </p:nvSpPr>
        <p:spPr>
          <a:xfrm>
            <a:off x="971551" y="1528628"/>
            <a:ext cx="7200897" cy="4343207"/>
          </a:xfrm>
        </p:spPr>
        <p:txBody>
          <a:bodyPr>
            <a:normAutofit/>
          </a:bodyPr>
          <a:lstStyle/>
          <a:p>
            <a:pPr marL="0" indent="0">
              <a:buNone/>
            </a:pPr>
            <a:r>
              <a:rPr lang="vi-VN" sz="1600" b="1"/>
              <a:t>GIỚI </a:t>
            </a:r>
            <a:r>
              <a:rPr lang="vi-VN" sz="1600" b="1" dirty="0"/>
              <a:t>THIỆU VỀ THỰC TẬP TRONG QUÁ TRÌNH  HỌC ĐẠI HỌC</a:t>
            </a:r>
          </a:p>
          <a:p>
            <a:r>
              <a:rPr lang="vi-VN" sz="1600" dirty="0"/>
              <a:t>1.1. THỰC TẬP LÀ GÌ?	</a:t>
            </a:r>
          </a:p>
          <a:p>
            <a:r>
              <a:rPr lang="vi-VN" sz="1600" dirty="0"/>
              <a:t>1.2. MỤC TIÊU CỦA THỰC TẬP	</a:t>
            </a:r>
          </a:p>
          <a:p>
            <a:r>
              <a:rPr lang="vi-VN" sz="1600" dirty="0"/>
              <a:t>1.3.  THỜI GIAN THỰC HIỆN THỰC TẬP	</a:t>
            </a:r>
          </a:p>
          <a:p>
            <a:pPr marL="0" indent="0">
              <a:buNone/>
            </a:pPr>
            <a:r>
              <a:rPr lang="vi-VN" sz="1600" b="1"/>
              <a:t>KẾ </a:t>
            </a:r>
            <a:r>
              <a:rPr lang="vi-VN" sz="1600" b="1" dirty="0"/>
              <a:t>HOẠCH THỰC TẬP TỐT NGHIỆP</a:t>
            </a:r>
            <a:r>
              <a:rPr lang="vi-VN" sz="1600" dirty="0"/>
              <a:t>	</a:t>
            </a:r>
          </a:p>
          <a:p>
            <a:r>
              <a:rPr lang="vi-VN" sz="1600" dirty="0"/>
              <a:t>2.1. LÊN KẾ HOẠCH THỰC TẬP	</a:t>
            </a:r>
          </a:p>
          <a:p>
            <a:r>
              <a:rPr lang="vi-VN" sz="1600" dirty="0"/>
              <a:t>2.2. QUY ĐỊNH VỀ NƠI THỰC TẬP	</a:t>
            </a:r>
          </a:p>
          <a:p>
            <a:r>
              <a:rPr lang="vi-VN" sz="1600" dirty="0"/>
              <a:t>2.3. SINH VIÊN CẦN LÀM GÌ TRƯỚC KHI GẶP GIẢNG VIÊN	</a:t>
            </a:r>
            <a:endParaRPr lang="en-US" sz="1600" dirty="0"/>
          </a:p>
          <a:p>
            <a:pPr marL="0" indent="0">
              <a:buNone/>
            </a:pPr>
            <a:r>
              <a:rPr lang="vi-VN" sz="1600" b="1"/>
              <a:t>CÁC HÌNH THỨC </a:t>
            </a:r>
            <a:r>
              <a:rPr lang="en-US" sz="1600" b="1"/>
              <a:t>KHÓA LUẬN TỐT NGHIỆP</a:t>
            </a:r>
            <a:r>
              <a:rPr lang="vi-VN" sz="1600" dirty="0"/>
              <a:t>	</a:t>
            </a:r>
          </a:p>
          <a:p>
            <a:r>
              <a:rPr lang="vi-VN" sz="1600" dirty="0"/>
              <a:t>3.1. HÌNH </a:t>
            </a:r>
            <a:r>
              <a:rPr lang="vi-VN" sz="1600"/>
              <a:t>THỨC </a:t>
            </a:r>
            <a:r>
              <a:rPr lang="en-US" sz="1600"/>
              <a:t>THỰC TẬP </a:t>
            </a:r>
            <a:r>
              <a:rPr lang="vi-VN" sz="1600"/>
              <a:t>TỐT </a:t>
            </a:r>
            <a:r>
              <a:rPr lang="vi-VN" sz="1600" dirty="0"/>
              <a:t>NGHIỆP	</a:t>
            </a:r>
          </a:p>
          <a:p>
            <a:r>
              <a:rPr lang="vi-VN" sz="1600" dirty="0"/>
              <a:t>3.2. HÌNH THỨC HỌC KỲ </a:t>
            </a:r>
            <a:r>
              <a:rPr lang="en-US" sz="1600" dirty="0"/>
              <a:t>THỰC TẾ</a:t>
            </a:r>
            <a:r>
              <a:rPr lang="vi-VN" sz="1600" dirty="0"/>
              <a:t>	</a:t>
            </a:r>
          </a:p>
        </p:txBody>
      </p:sp>
      <p:sp>
        <p:nvSpPr>
          <p:cNvPr id="5" name="Date Placeholder 3">
            <a:extLst>
              <a:ext uri="{FF2B5EF4-FFF2-40B4-BE49-F238E27FC236}">
                <a16:creationId xmlns:a16="http://schemas.microsoft.com/office/drawing/2014/main" id="{F150BC95-2E31-69AD-0B92-32DDACF024E4}"/>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363578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b="1" dirty="0" err="1"/>
              <a:t>Tóm</a:t>
            </a:r>
            <a:r>
              <a:rPr lang="en-US" sz="1800" b="1" dirty="0"/>
              <a:t> </a:t>
            </a:r>
            <a:r>
              <a:rPr lang="en-US" sz="1800" b="1" dirty="0" err="1"/>
              <a:t>lược</a:t>
            </a:r>
            <a:r>
              <a:rPr lang="en-US" sz="1800" b="1" dirty="0"/>
              <a:t> (Executive Summary) </a:t>
            </a:r>
            <a:r>
              <a:rPr lang="en-US" sz="1800" dirty="0" err="1"/>
              <a:t>là</a:t>
            </a:r>
            <a:r>
              <a:rPr lang="en-US" sz="1800" dirty="0"/>
              <a:t> </a:t>
            </a:r>
            <a:r>
              <a:rPr lang="en-US" sz="1800" err="1"/>
              <a:t>phần</a:t>
            </a:r>
            <a:r>
              <a:rPr lang="en-US" sz="1800"/>
              <a:t> tóm </a:t>
            </a:r>
            <a:r>
              <a:rPr lang="en-US" sz="1800" dirty="0" err="1"/>
              <a:t>tắt</a:t>
            </a:r>
            <a:r>
              <a:rPr lang="en-US" sz="1800" dirty="0"/>
              <a:t> </a:t>
            </a:r>
            <a:r>
              <a:rPr lang="en-US" sz="1800" dirty="0" err="1"/>
              <a:t>toàn</a:t>
            </a:r>
            <a:r>
              <a:rPr lang="en-US" sz="1800" dirty="0"/>
              <a:t> </a:t>
            </a:r>
            <a:r>
              <a:rPr lang="en-US" sz="1800" err="1"/>
              <a:t>bộ</a:t>
            </a:r>
            <a:r>
              <a:rPr lang="en-US" sz="1800"/>
              <a:t> khóa luận, </a:t>
            </a:r>
            <a:r>
              <a:rPr lang="en-US" sz="1800" dirty="0" err="1"/>
              <a:t>nêu</a:t>
            </a:r>
            <a:r>
              <a:rPr lang="en-US" sz="1800" dirty="0"/>
              <a:t> </a:t>
            </a:r>
            <a:r>
              <a:rPr lang="en-US" sz="1800" dirty="0" err="1"/>
              <a:t>phạm</a:t>
            </a:r>
            <a:r>
              <a:rPr lang="en-US" sz="1800" dirty="0"/>
              <a:t> vi (scope), </a:t>
            </a:r>
            <a:r>
              <a:rPr lang="en-US" sz="1800" dirty="0" err="1"/>
              <a:t>mục</a:t>
            </a:r>
            <a:r>
              <a:rPr lang="en-US" sz="1800" dirty="0"/>
              <a:t> </a:t>
            </a:r>
            <a:r>
              <a:rPr lang="en-US" sz="1800" dirty="0" err="1"/>
              <a:t>đích</a:t>
            </a:r>
            <a:r>
              <a:rPr lang="en-US" sz="1800" dirty="0"/>
              <a:t> (purpose) </a:t>
            </a:r>
            <a:r>
              <a:rPr lang="en-US" sz="1800" dirty="0" err="1"/>
              <a:t>và</a:t>
            </a:r>
            <a:r>
              <a:rPr lang="en-US" sz="1800" dirty="0"/>
              <a:t> </a:t>
            </a:r>
            <a:r>
              <a:rPr lang="en-US" sz="1800" dirty="0" err="1"/>
              <a:t>những</a:t>
            </a:r>
            <a:r>
              <a:rPr lang="en-US" sz="1800" dirty="0"/>
              <a:t> </a:t>
            </a:r>
            <a:r>
              <a:rPr lang="en-US" sz="1800" dirty="0" err="1"/>
              <a:t>phát</a:t>
            </a:r>
            <a:r>
              <a:rPr lang="en-US" sz="1800" dirty="0"/>
              <a:t> </a:t>
            </a:r>
            <a:r>
              <a:rPr lang="en-US" sz="1800" dirty="0" err="1"/>
              <a:t>hiện</a:t>
            </a:r>
            <a:r>
              <a:rPr lang="en-US" sz="1800" dirty="0"/>
              <a:t> </a:t>
            </a:r>
            <a:r>
              <a:rPr lang="en-US" sz="1800" dirty="0" err="1"/>
              <a:t>chính</a:t>
            </a:r>
            <a:r>
              <a:rPr lang="en-US" sz="1800" dirty="0"/>
              <a:t> (major findings), </a:t>
            </a:r>
            <a:r>
              <a:rPr lang="en-US" sz="1800" dirty="0" err="1"/>
              <a:t>nêu</a:t>
            </a:r>
            <a:r>
              <a:rPr lang="en-US" sz="1800" dirty="0"/>
              <a:t> </a:t>
            </a:r>
            <a:r>
              <a:rPr lang="en-US" sz="1800" dirty="0" err="1"/>
              <a:t>bật</a:t>
            </a:r>
            <a:r>
              <a:rPr lang="en-US" sz="1800" dirty="0"/>
              <a:t> </a:t>
            </a:r>
            <a:r>
              <a:rPr lang="en-US" sz="1800" dirty="0" err="1"/>
              <a:t>những</a:t>
            </a:r>
            <a:r>
              <a:rPr lang="en-US" sz="1800" dirty="0"/>
              <a:t> </a:t>
            </a:r>
            <a:r>
              <a:rPr lang="en-US" sz="1800" dirty="0" err="1"/>
              <a:t>kết</a:t>
            </a:r>
            <a:r>
              <a:rPr lang="en-US" sz="1800" dirty="0"/>
              <a:t> </a:t>
            </a:r>
            <a:r>
              <a:rPr lang="en-US" sz="1800" dirty="0" err="1"/>
              <a:t>luận</a:t>
            </a:r>
            <a:r>
              <a:rPr lang="en-US" sz="1800" dirty="0"/>
              <a:t> </a:t>
            </a:r>
            <a:r>
              <a:rPr lang="en-US" sz="1800" dirty="0" err="1"/>
              <a:t>và</a:t>
            </a:r>
            <a:r>
              <a:rPr lang="en-US" sz="1800" dirty="0"/>
              <a:t> </a:t>
            </a:r>
            <a:r>
              <a:rPr lang="en-US" sz="1800" dirty="0" err="1"/>
              <a:t>những</a:t>
            </a:r>
            <a:r>
              <a:rPr lang="en-US" sz="1800" dirty="0"/>
              <a:t> </a:t>
            </a:r>
            <a:r>
              <a:rPr lang="en-US" sz="1800" dirty="0" err="1"/>
              <a:t>đề</a:t>
            </a:r>
            <a:r>
              <a:rPr lang="en-US" sz="1800" dirty="0"/>
              <a:t> </a:t>
            </a:r>
            <a:r>
              <a:rPr lang="en-US" sz="1800" dirty="0" err="1"/>
              <a:t>xuất</a:t>
            </a:r>
            <a:r>
              <a:rPr lang="en-US" sz="1800" dirty="0"/>
              <a:t> </a:t>
            </a:r>
            <a:r>
              <a:rPr lang="en-US" sz="1800" dirty="0" err="1"/>
              <a:t>chính</a:t>
            </a:r>
            <a:r>
              <a:rPr lang="en-US" sz="1800" dirty="0"/>
              <a:t> </a:t>
            </a:r>
            <a:r>
              <a:rPr lang="en-US" sz="1800" dirty="0" err="1"/>
              <a:t>yếu</a:t>
            </a:r>
            <a:r>
              <a:rPr lang="en-US" sz="1800" dirty="0"/>
              <a:t> (highlighting the key conclusions and recommendations). Trang </a:t>
            </a:r>
            <a:r>
              <a:rPr lang="en-US" sz="1800" dirty="0" err="1"/>
              <a:t>tóm</a:t>
            </a:r>
            <a:r>
              <a:rPr lang="en-US" sz="1800" dirty="0"/>
              <a:t> </a:t>
            </a:r>
            <a:r>
              <a:rPr lang="en-US" sz="1800" dirty="0" err="1"/>
              <a:t>lược</a:t>
            </a:r>
            <a:r>
              <a:rPr lang="en-US" sz="1800" dirty="0"/>
              <a:t> </a:t>
            </a:r>
            <a:r>
              <a:rPr lang="en-US" sz="1800" dirty="0" err="1"/>
              <a:t>cho</a:t>
            </a:r>
            <a:r>
              <a:rPr lang="en-US" sz="1800" dirty="0"/>
              <a:t> </a:t>
            </a:r>
            <a:r>
              <a:rPr lang="en-US" sz="1800" err="1"/>
              <a:t>phép</a:t>
            </a:r>
            <a:r>
              <a:rPr lang="en-US" sz="1800"/>
              <a:t> ng</a:t>
            </a:r>
            <a:r>
              <a:rPr lang="vi-VN" sz="1800"/>
              <a:t>ư</a:t>
            </a:r>
            <a:r>
              <a:rPr lang="en-US" sz="1800"/>
              <a:t>ời đọc/nhà quản lý có </a:t>
            </a:r>
            <a:r>
              <a:rPr lang="en-US" sz="1800" dirty="0" err="1"/>
              <a:t>thể</a:t>
            </a:r>
            <a:r>
              <a:rPr lang="en-US" sz="1800" dirty="0"/>
              <a:t> </a:t>
            </a:r>
            <a:r>
              <a:rPr lang="en-US" sz="1800" dirty="0" err="1"/>
              <a:t>nhanh</a:t>
            </a:r>
            <a:r>
              <a:rPr lang="en-US" sz="1800" dirty="0"/>
              <a:t> </a:t>
            </a:r>
            <a:r>
              <a:rPr lang="en-US" sz="1800" dirty="0" err="1"/>
              <a:t>chóng</a:t>
            </a:r>
            <a:r>
              <a:rPr lang="en-US" sz="1800" dirty="0"/>
              <a:t> </a:t>
            </a:r>
            <a:r>
              <a:rPr lang="en-US" sz="1800" dirty="0" err="1"/>
              <a:t>hiểu</a:t>
            </a:r>
            <a:r>
              <a:rPr lang="en-US" sz="1800" dirty="0"/>
              <a:t> </a:t>
            </a:r>
            <a:r>
              <a:rPr lang="en-US" sz="1800" dirty="0" err="1"/>
              <a:t>những</a:t>
            </a:r>
            <a:r>
              <a:rPr lang="en-US" sz="1800" dirty="0"/>
              <a:t> </a:t>
            </a:r>
            <a:r>
              <a:rPr lang="en-US" sz="1800" dirty="0" err="1"/>
              <a:t>thông</a:t>
            </a:r>
            <a:r>
              <a:rPr lang="en-US" sz="1800" dirty="0"/>
              <a:t> tin </a:t>
            </a:r>
            <a:r>
              <a:rPr lang="en-US" sz="1800" dirty="0" err="1"/>
              <a:t>tốt</a:t>
            </a:r>
            <a:r>
              <a:rPr lang="en-US" sz="1800" dirty="0"/>
              <a:t> </a:t>
            </a:r>
            <a:r>
              <a:rPr lang="en-US" sz="1800" dirty="0" err="1"/>
              <a:t>mà</a:t>
            </a:r>
            <a:r>
              <a:rPr lang="en-US" sz="1800" dirty="0"/>
              <a:t> </a:t>
            </a:r>
            <a:r>
              <a:rPr lang="en-US" sz="1800" dirty="0" err="1"/>
              <a:t>không</a:t>
            </a:r>
            <a:r>
              <a:rPr lang="en-US" sz="1800" dirty="0"/>
              <a:t> </a:t>
            </a:r>
            <a:r>
              <a:rPr lang="en-US" sz="1800" dirty="0" err="1"/>
              <a:t>cần</a:t>
            </a:r>
            <a:r>
              <a:rPr lang="en-US" sz="1800" dirty="0"/>
              <a:t> </a:t>
            </a:r>
            <a:r>
              <a:rPr lang="en-US" sz="1800" dirty="0" err="1"/>
              <a:t>phải</a:t>
            </a:r>
            <a:r>
              <a:rPr lang="en-US" sz="1800" dirty="0"/>
              <a:t> </a:t>
            </a:r>
            <a:r>
              <a:rPr lang="en-US" sz="1800" dirty="0" err="1"/>
              <a:t>đọc</a:t>
            </a:r>
            <a:r>
              <a:rPr lang="en-US" sz="1800" dirty="0"/>
              <a:t> </a:t>
            </a:r>
            <a:r>
              <a:rPr lang="en-US" sz="1800" dirty="0" err="1"/>
              <a:t>hết</a:t>
            </a:r>
            <a:r>
              <a:rPr lang="en-US" sz="1800" dirty="0"/>
              <a:t> </a:t>
            </a:r>
            <a:r>
              <a:rPr lang="en-US" sz="1800" dirty="0" err="1"/>
              <a:t>toàn</a:t>
            </a:r>
            <a:r>
              <a:rPr lang="en-US" sz="1800" dirty="0"/>
              <a:t> </a:t>
            </a:r>
            <a:r>
              <a:rPr lang="en-US" sz="1800" dirty="0" err="1"/>
              <a:t>bộ</a:t>
            </a:r>
            <a:r>
              <a:rPr lang="en-US" sz="1800" dirty="0"/>
              <a:t> </a:t>
            </a:r>
            <a:r>
              <a:rPr lang="en-US" sz="1800" dirty="0" err="1"/>
              <a:t>khóa</a:t>
            </a:r>
            <a:r>
              <a:rPr lang="en-US" sz="1800" dirty="0"/>
              <a:t> </a:t>
            </a:r>
            <a:r>
              <a:rPr lang="en-US" sz="1800" dirty="0" err="1"/>
              <a:t>luận</a:t>
            </a:r>
            <a:r>
              <a:rPr lang="en-US" sz="1800" dirty="0"/>
              <a:t>.</a:t>
            </a:r>
          </a:p>
          <a:p>
            <a:pPr lvl="1"/>
            <a:r>
              <a:rPr lang="en-US" sz="1600" dirty="0" err="1"/>
              <a:t>Tóm</a:t>
            </a:r>
            <a:r>
              <a:rPr lang="en-US" sz="1600" dirty="0"/>
              <a:t> </a:t>
            </a:r>
            <a:r>
              <a:rPr lang="en-US" sz="1600" dirty="0" err="1"/>
              <a:t>lược</a:t>
            </a:r>
            <a:r>
              <a:rPr lang="en-US" sz="1600" dirty="0"/>
              <a:t> </a:t>
            </a:r>
            <a:r>
              <a:rPr lang="en-US" sz="1600" dirty="0" err="1"/>
              <a:t>được</a:t>
            </a:r>
            <a:r>
              <a:rPr lang="en-US" sz="1600" dirty="0"/>
              <a:t> </a:t>
            </a:r>
            <a:r>
              <a:rPr lang="en-US" sz="1600" err="1"/>
              <a:t>viết</a:t>
            </a:r>
            <a:r>
              <a:rPr lang="en-US" sz="1600"/>
              <a:t> sau cùng </a:t>
            </a:r>
            <a:r>
              <a:rPr lang="en-US" sz="1600" dirty="0" err="1"/>
              <a:t>khi</a:t>
            </a:r>
            <a:r>
              <a:rPr lang="en-US" sz="1600" dirty="0"/>
              <a:t> </a:t>
            </a:r>
            <a:r>
              <a:rPr lang="en-US" sz="1600" dirty="0" err="1"/>
              <a:t>nội</a:t>
            </a:r>
            <a:r>
              <a:rPr lang="en-US" sz="1600" dirty="0"/>
              <a:t> dung </a:t>
            </a:r>
            <a:r>
              <a:rPr lang="en-US" sz="1600" dirty="0" err="1"/>
              <a:t>chính</a:t>
            </a:r>
            <a:r>
              <a:rPr lang="en-US" sz="1600" dirty="0"/>
              <a:t> </a:t>
            </a:r>
            <a:r>
              <a:rPr lang="en-US" sz="1600" dirty="0" err="1"/>
              <a:t>của</a:t>
            </a:r>
            <a:r>
              <a:rPr lang="en-US" sz="1600" dirty="0"/>
              <a:t> </a:t>
            </a:r>
            <a:r>
              <a:rPr lang="en-US" sz="1600" dirty="0" err="1"/>
              <a:t>khóa</a:t>
            </a:r>
            <a:r>
              <a:rPr lang="en-US" sz="1600" dirty="0"/>
              <a:t> </a:t>
            </a:r>
            <a:r>
              <a:rPr lang="en-US" sz="1600" dirty="0" err="1"/>
              <a:t>luận</a:t>
            </a:r>
            <a:r>
              <a:rPr lang="en-US" sz="1600" dirty="0"/>
              <a:t> </a:t>
            </a:r>
            <a:r>
              <a:rPr lang="en-US" sz="1600" dirty="0" err="1"/>
              <a:t>đã</a:t>
            </a:r>
            <a:r>
              <a:rPr lang="en-US" sz="1600" dirty="0"/>
              <a:t> </a:t>
            </a:r>
            <a:r>
              <a:rPr lang="en-US" sz="1600" dirty="0" err="1"/>
              <a:t>hoàn</a:t>
            </a:r>
            <a:r>
              <a:rPr lang="en-US" sz="1600" dirty="0"/>
              <a:t> </a:t>
            </a:r>
            <a:r>
              <a:rPr lang="en-US" sz="1600" dirty="0" err="1"/>
              <a:t>thành</a:t>
            </a:r>
            <a:r>
              <a:rPr lang="en-US" sz="1600"/>
              <a:t>. </a:t>
            </a:r>
          </a:p>
          <a:p>
            <a:pPr lvl="1"/>
            <a:r>
              <a:rPr lang="en-US" sz="1600"/>
              <a:t>Tóm </a:t>
            </a:r>
            <a:r>
              <a:rPr lang="en-US" sz="1600" dirty="0" err="1"/>
              <a:t>lược</a:t>
            </a:r>
            <a:r>
              <a:rPr lang="en-US" sz="1600" dirty="0"/>
              <a:t> </a:t>
            </a:r>
            <a:r>
              <a:rPr lang="en-US" sz="1600" dirty="0" err="1"/>
              <a:t>phải</a:t>
            </a:r>
            <a:r>
              <a:rPr lang="en-US" sz="1600" dirty="0"/>
              <a:t> </a:t>
            </a:r>
            <a:r>
              <a:rPr lang="en-US" sz="1600" dirty="0" err="1"/>
              <a:t>chứa</a:t>
            </a:r>
            <a:r>
              <a:rPr lang="en-US" sz="1600" dirty="0"/>
              <a:t> </a:t>
            </a:r>
            <a:r>
              <a:rPr lang="en-US" sz="1600" dirty="0" err="1"/>
              <a:t>đựng</a:t>
            </a:r>
            <a:r>
              <a:rPr lang="en-US" sz="1600" dirty="0"/>
              <a:t> </a:t>
            </a:r>
            <a:r>
              <a:rPr lang="en-US" sz="1600" dirty="0" err="1"/>
              <a:t>và</a:t>
            </a:r>
            <a:r>
              <a:rPr lang="en-US" sz="1600" dirty="0"/>
              <a:t> </a:t>
            </a:r>
            <a:r>
              <a:rPr lang="en-US" sz="1600" dirty="0" err="1"/>
              <a:t>phải</a:t>
            </a:r>
            <a:r>
              <a:rPr lang="en-US" sz="1600" dirty="0"/>
              <a:t> </a:t>
            </a:r>
            <a:r>
              <a:rPr lang="en-US" sz="1600" dirty="0" err="1"/>
              <a:t>nêu</a:t>
            </a:r>
            <a:r>
              <a:rPr lang="en-US" sz="1600" dirty="0"/>
              <a:t> </a:t>
            </a:r>
            <a:r>
              <a:rPr lang="en-US" sz="1600" dirty="0" err="1"/>
              <a:t>tất</a:t>
            </a:r>
            <a:r>
              <a:rPr lang="en-US" sz="1600" dirty="0"/>
              <a:t> </a:t>
            </a:r>
            <a:r>
              <a:rPr lang="en-US" sz="1600" dirty="0" err="1"/>
              <a:t>cả</a:t>
            </a:r>
            <a:r>
              <a:rPr lang="en-US" sz="1600" dirty="0"/>
              <a:t> </a:t>
            </a:r>
            <a:r>
              <a:rPr lang="en-US" sz="1600" dirty="0" err="1"/>
              <a:t>những</a:t>
            </a:r>
            <a:r>
              <a:rPr lang="en-US" sz="1600" dirty="0"/>
              <a:t> </a:t>
            </a:r>
            <a:r>
              <a:rPr lang="en-US" sz="1600" dirty="0" err="1"/>
              <a:t>điểm</a:t>
            </a:r>
            <a:r>
              <a:rPr lang="en-US" sz="1600" dirty="0"/>
              <a:t> </a:t>
            </a:r>
            <a:r>
              <a:rPr lang="en-US" sz="1600" dirty="0" err="1"/>
              <a:t>chính</a:t>
            </a:r>
            <a:r>
              <a:rPr lang="en-US" sz="1600" dirty="0"/>
              <a:t> </a:t>
            </a:r>
            <a:r>
              <a:rPr lang="en-US" sz="1600" dirty="0" err="1"/>
              <a:t>của</a:t>
            </a:r>
            <a:r>
              <a:rPr lang="en-US" sz="1600" dirty="0"/>
              <a:t> </a:t>
            </a:r>
            <a:r>
              <a:rPr lang="en-US" sz="1600" dirty="0" err="1"/>
              <a:t>nghiên</a:t>
            </a:r>
            <a:r>
              <a:rPr lang="en-US" sz="1600" dirty="0"/>
              <a:t> </a:t>
            </a:r>
            <a:r>
              <a:rPr lang="en-US" sz="1600" dirty="0" err="1"/>
              <a:t>cứu</a:t>
            </a:r>
            <a:r>
              <a:rPr lang="en-US" sz="1600" dirty="0"/>
              <a:t> (self-contained and must state all the major points of the study</a:t>
            </a:r>
            <a:r>
              <a:rPr lang="en-US" sz="1600"/>
              <a:t>). </a:t>
            </a:r>
          </a:p>
          <a:p>
            <a:pPr lvl="1"/>
            <a:r>
              <a:rPr lang="en-US" sz="1600"/>
              <a:t>Không </a:t>
            </a:r>
            <a:r>
              <a:rPr lang="en-US" sz="1600" dirty="0" err="1"/>
              <a:t>yêu</a:t>
            </a:r>
            <a:r>
              <a:rPr lang="en-US" sz="1600" dirty="0"/>
              <a:t> </a:t>
            </a:r>
            <a:r>
              <a:rPr lang="en-US" sz="1600" dirty="0" err="1"/>
              <a:t>cầu</a:t>
            </a:r>
            <a:r>
              <a:rPr lang="en-US" sz="1600" dirty="0"/>
              <a:t> </a:t>
            </a:r>
            <a:r>
              <a:rPr lang="en-US" sz="1600" dirty="0" err="1"/>
              <a:t>nêu</a:t>
            </a:r>
            <a:r>
              <a:rPr lang="en-US" sz="1600" dirty="0"/>
              <a:t> chi </a:t>
            </a:r>
            <a:r>
              <a:rPr lang="en-US" sz="1600" dirty="0" err="1"/>
              <a:t>tiết</a:t>
            </a:r>
            <a:r>
              <a:rPr lang="en-US" sz="1600" dirty="0"/>
              <a:t> </a:t>
            </a:r>
            <a:r>
              <a:rPr lang="en-US" sz="1600" dirty="0" err="1"/>
              <a:t>về</a:t>
            </a:r>
            <a:r>
              <a:rPr lang="en-US" sz="1600" dirty="0"/>
              <a:t> </a:t>
            </a:r>
            <a:r>
              <a:rPr lang="en-US" sz="1600" dirty="0" err="1"/>
              <a:t>những</a:t>
            </a:r>
            <a:r>
              <a:rPr lang="en-US" sz="1600" dirty="0"/>
              <a:t> </a:t>
            </a:r>
            <a:r>
              <a:rPr lang="en-US" sz="1600" dirty="0" err="1"/>
              <a:t>gì</a:t>
            </a:r>
            <a:r>
              <a:rPr lang="en-US" sz="1600" dirty="0"/>
              <a:t> </a:t>
            </a:r>
            <a:r>
              <a:rPr lang="en-US" sz="1600" dirty="0" err="1"/>
              <a:t>dẫn</a:t>
            </a:r>
            <a:r>
              <a:rPr lang="en-US" sz="1600" dirty="0"/>
              <a:t> </a:t>
            </a:r>
            <a:r>
              <a:rPr lang="en-US" sz="1600" dirty="0" err="1"/>
              <a:t>đến</a:t>
            </a:r>
            <a:r>
              <a:rPr lang="en-US" sz="1600" dirty="0"/>
              <a:t> </a:t>
            </a:r>
            <a:r>
              <a:rPr lang="en-US" sz="1600" dirty="0" err="1"/>
              <a:t>kết</a:t>
            </a:r>
            <a:r>
              <a:rPr lang="en-US" sz="1600" dirty="0"/>
              <a:t> </a:t>
            </a:r>
            <a:r>
              <a:rPr lang="en-US" sz="1600" dirty="0" err="1"/>
              <a:t>luận</a:t>
            </a:r>
            <a:r>
              <a:rPr lang="en-US" sz="1600" dirty="0"/>
              <a:t> </a:t>
            </a:r>
            <a:r>
              <a:rPr lang="en-US" sz="1600" dirty="0" err="1"/>
              <a:t>hoặc</a:t>
            </a:r>
            <a:r>
              <a:rPr lang="en-US" sz="1600" dirty="0"/>
              <a:t> </a:t>
            </a:r>
            <a:r>
              <a:rPr lang="en-US" sz="1600" dirty="0" err="1"/>
              <a:t>tranh</a:t>
            </a:r>
            <a:r>
              <a:rPr lang="en-US" sz="1600" dirty="0"/>
              <a:t> </a:t>
            </a:r>
            <a:r>
              <a:rPr lang="en-US" sz="1600" dirty="0" err="1"/>
              <a:t>luận</a:t>
            </a:r>
            <a:r>
              <a:rPr lang="en-US" sz="1600" dirty="0"/>
              <a:t>; </a:t>
            </a:r>
            <a:r>
              <a:rPr lang="en-US" sz="1600" dirty="0" err="1"/>
              <a:t>đây</a:t>
            </a:r>
            <a:r>
              <a:rPr lang="en-US" sz="1600" dirty="0"/>
              <a:t> </a:t>
            </a:r>
            <a:r>
              <a:rPr lang="en-US" sz="1600" dirty="0" err="1"/>
              <a:t>là</a:t>
            </a:r>
            <a:r>
              <a:rPr lang="en-US" sz="1600" dirty="0"/>
              <a:t> </a:t>
            </a:r>
            <a:r>
              <a:rPr lang="en-US" sz="1600" dirty="0" err="1"/>
              <a:t>một</a:t>
            </a:r>
            <a:r>
              <a:rPr lang="en-US" sz="1600" dirty="0"/>
              <a:t> </a:t>
            </a:r>
            <a:r>
              <a:rPr lang="en-US" sz="1600" dirty="0" err="1"/>
              <a:t>phần</a:t>
            </a:r>
            <a:r>
              <a:rPr lang="en-US" sz="1600" dirty="0"/>
              <a:t> </a:t>
            </a:r>
            <a:r>
              <a:rPr lang="en-US" sz="1600" dirty="0" err="1"/>
              <a:t>của</a:t>
            </a:r>
            <a:r>
              <a:rPr lang="en-US" sz="1600" dirty="0"/>
              <a:t> </a:t>
            </a:r>
            <a:r>
              <a:rPr lang="en-US" sz="1600" dirty="0" err="1"/>
              <a:t>nội</a:t>
            </a:r>
            <a:r>
              <a:rPr lang="en-US" sz="1600" dirty="0"/>
              <a:t> dung </a:t>
            </a:r>
            <a:r>
              <a:rPr lang="en-US" sz="1600" dirty="0" err="1"/>
              <a:t>chính</a:t>
            </a:r>
            <a:r>
              <a:rPr lang="en-US" sz="1600" dirty="0"/>
              <a:t>. </a:t>
            </a:r>
            <a:r>
              <a:rPr lang="en-US" sz="1600" dirty="0" err="1"/>
              <a:t>Tuy</a:t>
            </a:r>
            <a:r>
              <a:rPr lang="en-US" sz="1600" dirty="0"/>
              <a:t> </a:t>
            </a:r>
            <a:r>
              <a:rPr lang="en-US" sz="1600" dirty="0" err="1"/>
              <a:t>nhiên</a:t>
            </a:r>
            <a:r>
              <a:rPr lang="en-US" sz="1600" dirty="0"/>
              <a:t>, </a:t>
            </a:r>
            <a:r>
              <a:rPr lang="en-US" sz="1600" dirty="0" err="1"/>
              <a:t>sinh</a:t>
            </a:r>
            <a:r>
              <a:rPr lang="en-US" sz="1600" dirty="0"/>
              <a:t> </a:t>
            </a:r>
            <a:r>
              <a:rPr lang="en-US" sz="1600" dirty="0" err="1"/>
              <a:t>viên</a:t>
            </a:r>
            <a:r>
              <a:rPr lang="en-US" sz="1600" dirty="0"/>
              <a:t> </a:t>
            </a:r>
            <a:r>
              <a:rPr lang="en-US" sz="1600" dirty="0" err="1"/>
              <a:t>có</a:t>
            </a:r>
            <a:r>
              <a:rPr lang="en-US" sz="1600" dirty="0"/>
              <a:t> </a:t>
            </a:r>
            <a:r>
              <a:rPr lang="en-US" sz="1600" dirty="0" err="1"/>
              <a:t>thể</a:t>
            </a:r>
            <a:r>
              <a:rPr lang="en-US" sz="1600" dirty="0"/>
              <a:t> </a:t>
            </a:r>
            <a:r>
              <a:rPr lang="en-US" sz="1600" dirty="0" err="1"/>
              <a:t>nêu</a:t>
            </a:r>
            <a:r>
              <a:rPr lang="en-US" sz="1600" dirty="0"/>
              <a:t> chi </a:t>
            </a:r>
            <a:r>
              <a:rPr lang="en-US" sz="1600" dirty="0" err="1"/>
              <a:t>tiết</a:t>
            </a:r>
            <a:r>
              <a:rPr lang="en-US" sz="1600" dirty="0"/>
              <a:t> </a:t>
            </a:r>
            <a:r>
              <a:rPr lang="en-US" sz="1600" dirty="0" err="1"/>
              <a:t>đủ</a:t>
            </a:r>
            <a:r>
              <a:rPr lang="en-US" sz="1600" dirty="0"/>
              <a:t> </a:t>
            </a:r>
            <a:r>
              <a:rPr lang="en-US" sz="1600" dirty="0" err="1"/>
              <a:t>để</a:t>
            </a:r>
            <a:r>
              <a:rPr lang="en-US" sz="1600" dirty="0"/>
              <a:t> </a:t>
            </a:r>
            <a:r>
              <a:rPr lang="en-US" sz="1600" dirty="0" err="1"/>
              <a:t>người</a:t>
            </a:r>
            <a:r>
              <a:rPr lang="en-US" sz="1600" dirty="0"/>
              <a:t> </a:t>
            </a:r>
            <a:r>
              <a:rPr lang="en-US" sz="1600" dirty="0" err="1"/>
              <a:t>đọc</a:t>
            </a:r>
            <a:r>
              <a:rPr lang="en-US" sz="1600" dirty="0"/>
              <a:t> </a:t>
            </a:r>
            <a:r>
              <a:rPr lang="en-US" sz="1600" dirty="0" err="1"/>
              <a:t>có</a:t>
            </a:r>
            <a:r>
              <a:rPr lang="en-US" sz="1600" dirty="0"/>
              <a:t> </a:t>
            </a:r>
            <a:r>
              <a:rPr lang="en-US" sz="1600" dirty="0" err="1"/>
              <a:t>thể</a:t>
            </a:r>
            <a:r>
              <a:rPr lang="en-US" sz="1600" dirty="0"/>
              <a:t> </a:t>
            </a:r>
            <a:r>
              <a:rPr lang="en-US" sz="1600" dirty="0" err="1"/>
              <a:t>hiểu</a:t>
            </a:r>
            <a:r>
              <a:rPr lang="en-US" sz="1600" dirty="0"/>
              <a:t> </a:t>
            </a:r>
            <a:r>
              <a:rPr lang="en-US" sz="1600" dirty="0" err="1"/>
              <a:t>tốt</a:t>
            </a:r>
            <a:r>
              <a:rPr lang="en-US" sz="1600" dirty="0"/>
              <a:t> </a:t>
            </a:r>
            <a:r>
              <a:rPr lang="en-US" sz="1600" dirty="0" err="1"/>
              <a:t>về</a:t>
            </a:r>
            <a:r>
              <a:rPr lang="en-US" sz="1600" dirty="0"/>
              <a:t> </a:t>
            </a:r>
            <a:r>
              <a:rPr lang="en-US" sz="1600" dirty="0" err="1"/>
              <a:t>những</a:t>
            </a:r>
            <a:r>
              <a:rPr lang="en-US" sz="1600" dirty="0"/>
              <a:t> </a:t>
            </a:r>
            <a:r>
              <a:rPr lang="en-US" sz="1600" dirty="0" err="1"/>
              <a:t>đóng</a:t>
            </a:r>
            <a:r>
              <a:rPr lang="en-US" sz="1600" dirty="0"/>
              <a:t> </a:t>
            </a:r>
            <a:r>
              <a:rPr lang="en-US" sz="1600" dirty="0" err="1"/>
              <a:t>góp</a:t>
            </a:r>
            <a:r>
              <a:rPr lang="en-US" sz="1600" dirty="0"/>
              <a:t> </a:t>
            </a:r>
            <a:r>
              <a:rPr lang="en-US" sz="1600" err="1"/>
              <a:t>trong</a:t>
            </a:r>
            <a:r>
              <a:rPr lang="en-US" sz="1600"/>
              <a:t> khóa luận.</a:t>
            </a:r>
          </a:p>
          <a:p>
            <a:pPr lvl="1"/>
            <a:endParaRPr lang="en-US" sz="1600" dirty="0"/>
          </a:p>
          <a:p>
            <a:r>
              <a:rPr lang="en-US" sz="1800" b="1" dirty="0" err="1"/>
              <a:t>Mục</a:t>
            </a:r>
            <a:r>
              <a:rPr lang="en-US" sz="1800" b="1" dirty="0"/>
              <a:t> </a:t>
            </a:r>
            <a:r>
              <a:rPr lang="en-US" sz="1800" b="1" dirty="0" err="1"/>
              <a:t>lục</a:t>
            </a:r>
            <a:r>
              <a:rPr lang="en-US" sz="1800" b="1" dirty="0"/>
              <a:t> (Table of Contents) </a:t>
            </a:r>
            <a:r>
              <a:rPr lang="en-US" sz="1800" dirty="0" err="1"/>
              <a:t>gồm</a:t>
            </a:r>
            <a:r>
              <a:rPr lang="en-US" sz="1800" dirty="0"/>
              <a:t> </a:t>
            </a:r>
            <a:r>
              <a:rPr lang="en-US" sz="1800" dirty="0" err="1"/>
              <a:t>tất</a:t>
            </a:r>
            <a:r>
              <a:rPr lang="en-US" sz="1800" dirty="0"/>
              <a:t> </a:t>
            </a:r>
            <a:r>
              <a:rPr lang="en-US" sz="1800" dirty="0" err="1"/>
              <a:t>cả</a:t>
            </a:r>
            <a:r>
              <a:rPr lang="en-US" sz="1800" dirty="0"/>
              <a:t> </a:t>
            </a:r>
            <a:r>
              <a:rPr lang="en-US" sz="1800" dirty="0" err="1"/>
              <a:t>các</a:t>
            </a:r>
            <a:r>
              <a:rPr lang="en-US" sz="1800" dirty="0"/>
              <a:t> </a:t>
            </a:r>
            <a:r>
              <a:rPr lang="en-US" sz="1800" dirty="0" err="1"/>
              <a:t>mục</a:t>
            </a:r>
            <a:r>
              <a:rPr lang="en-US" sz="1800" dirty="0"/>
              <a:t> </a:t>
            </a:r>
            <a:r>
              <a:rPr lang="en-US" sz="1800" dirty="0" err="1"/>
              <a:t>và</a:t>
            </a:r>
            <a:r>
              <a:rPr lang="en-US" sz="1800" dirty="0"/>
              <a:t> </a:t>
            </a:r>
            <a:r>
              <a:rPr lang="en-US" sz="1800" dirty="0" err="1"/>
              <a:t>tiểu</a:t>
            </a:r>
            <a:r>
              <a:rPr lang="en-US" sz="1800" dirty="0"/>
              <a:t> </a:t>
            </a:r>
            <a:r>
              <a:rPr lang="en-US" sz="1800" dirty="0" err="1"/>
              <a:t>mục</a:t>
            </a:r>
            <a:r>
              <a:rPr lang="en-US" sz="1800" dirty="0"/>
              <a:t> </a:t>
            </a:r>
            <a:r>
              <a:rPr lang="en-US" sz="1800" dirty="0" err="1"/>
              <a:t>và</a:t>
            </a:r>
            <a:r>
              <a:rPr lang="en-US" sz="1800" dirty="0"/>
              <a:t> </a:t>
            </a:r>
            <a:r>
              <a:rPr lang="en-US" sz="1800" dirty="0" err="1"/>
              <a:t>sử</a:t>
            </a:r>
            <a:r>
              <a:rPr lang="en-US" sz="1800" dirty="0"/>
              <a:t> </a:t>
            </a:r>
            <a:r>
              <a:rPr lang="en-US" sz="1800" dirty="0" err="1"/>
              <a:t>dụng</a:t>
            </a:r>
            <a:r>
              <a:rPr lang="en-US" sz="1800" dirty="0"/>
              <a:t> </a:t>
            </a:r>
            <a:r>
              <a:rPr lang="en-US" sz="1800" dirty="0" err="1"/>
              <a:t>cùng</a:t>
            </a:r>
            <a:r>
              <a:rPr lang="en-US" sz="1800" dirty="0"/>
              <a:t> </a:t>
            </a:r>
            <a:r>
              <a:rPr lang="en-US" sz="1800" dirty="0" err="1"/>
              <a:t>hệ</a:t>
            </a:r>
            <a:r>
              <a:rPr lang="en-US" sz="1800" dirty="0"/>
              <a:t> </a:t>
            </a:r>
            <a:r>
              <a:rPr lang="en-US" sz="1800" dirty="0" err="1"/>
              <a:t>thống</a:t>
            </a:r>
            <a:r>
              <a:rPr lang="en-US" sz="1800" dirty="0"/>
              <a:t> </a:t>
            </a:r>
            <a:r>
              <a:rPr lang="en-US" sz="1800" dirty="0" err="1"/>
              <a:t>đánh</a:t>
            </a:r>
            <a:r>
              <a:rPr lang="en-US" sz="1800" dirty="0"/>
              <a:t> </a:t>
            </a:r>
            <a:r>
              <a:rPr lang="en-US" sz="1800" dirty="0" err="1"/>
              <a:t>số</a:t>
            </a:r>
            <a:r>
              <a:rPr lang="en-US" sz="1800" dirty="0"/>
              <a:t> </a:t>
            </a:r>
            <a:r>
              <a:rPr lang="en-US" sz="1800" dirty="0" err="1"/>
              <a:t>cho</a:t>
            </a:r>
            <a:r>
              <a:rPr lang="en-US" sz="1800" dirty="0"/>
              <a:t> </a:t>
            </a:r>
            <a:r>
              <a:rPr lang="en-US" sz="1800" err="1"/>
              <a:t>toàn</a:t>
            </a:r>
            <a:r>
              <a:rPr lang="en-US" sz="1800"/>
              <a:t> bộ khóa luận. </a:t>
            </a:r>
            <a:endParaRPr lang="en-US" sz="1800" dirty="0"/>
          </a:p>
          <a:p>
            <a:endParaRPr lang="en-US" sz="1800" dirty="0"/>
          </a:p>
        </p:txBody>
      </p:sp>
      <p:sp>
        <p:nvSpPr>
          <p:cNvPr id="6" name="Title 1">
            <a:extLst>
              <a:ext uri="{FF2B5EF4-FFF2-40B4-BE49-F238E27FC236}">
                <a16:creationId xmlns:a16="http://schemas.microsoft.com/office/drawing/2014/main" id="{6C4CF402-D7B3-4AF8-8C14-BDA5D8947A55}"/>
              </a:ext>
            </a:extLst>
          </p:cNvPr>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r>
              <a:rPr lang="en-US" b="1">
                <a:solidFill>
                  <a:schemeClr val="accent5">
                    <a:lumMod val="75000"/>
                  </a:schemeClr>
                </a:solidFill>
              </a:rPr>
              <a:t>Tóm l</a:t>
            </a:r>
            <a:r>
              <a:rPr lang="vi-VN" b="1">
                <a:solidFill>
                  <a:schemeClr val="accent5">
                    <a:lumMod val="75000"/>
                  </a:schemeClr>
                </a:solidFill>
              </a:rPr>
              <a:t>ư</a:t>
            </a:r>
            <a:r>
              <a:rPr lang="en-US" b="1">
                <a:solidFill>
                  <a:schemeClr val="accent5">
                    <a:lumMod val="75000"/>
                  </a:schemeClr>
                </a:solidFill>
              </a:rPr>
              <a:t>ợc và Mục lục</a:t>
            </a:r>
            <a:endParaRPr lang="en-US" dirty="0">
              <a:solidFill>
                <a:schemeClr val="accent5">
                  <a:lumMod val="75000"/>
                </a:schemeClr>
              </a:solidFill>
            </a:endParaRPr>
          </a:p>
        </p:txBody>
      </p:sp>
      <p:sp>
        <p:nvSpPr>
          <p:cNvPr id="2" name="Date Placeholder 3">
            <a:extLst>
              <a:ext uri="{FF2B5EF4-FFF2-40B4-BE49-F238E27FC236}">
                <a16:creationId xmlns:a16="http://schemas.microsoft.com/office/drawing/2014/main" id="{1D3B2A8C-7BB2-DB1E-6F98-5FD063CBAC51}"/>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980140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solidFill>
                  <a:schemeClr val="accent5">
                    <a:lumMod val="75000"/>
                  </a:schemeClr>
                </a:solidFill>
              </a:rPr>
              <a:t>Yêu</a:t>
            </a:r>
            <a:r>
              <a:rPr lang="en-US" b="1" dirty="0">
                <a:solidFill>
                  <a:schemeClr val="accent5">
                    <a:lumMod val="75000"/>
                  </a:schemeClr>
                </a:solidFill>
              </a:rPr>
              <a:t> </a:t>
            </a:r>
            <a:r>
              <a:rPr lang="en-US" b="1" dirty="0" err="1">
                <a:solidFill>
                  <a:schemeClr val="accent5">
                    <a:lumMod val="75000"/>
                  </a:schemeClr>
                </a:solidFill>
              </a:rPr>
              <a:t>cầu</a:t>
            </a:r>
            <a:r>
              <a:rPr lang="en-US" b="1" dirty="0">
                <a:solidFill>
                  <a:schemeClr val="accent5">
                    <a:lumMod val="75000"/>
                  </a:schemeClr>
                </a:solidFill>
              </a:rPr>
              <a:t> </a:t>
            </a:r>
            <a:r>
              <a:rPr lang="en-US" b="1" dirty="0" err="1">
                <a:solidFill>
                  <a:schemeClr val="accent5">
                    <a:lumMod val="75000"/>
                  </a:schemeClr>
                </a:solidFill>
              </a:rPr>
              <a:t>cơ</a:t>
            </a:r>
            <a:r>
              <a:rPr lang="en-US" b="1" dirty="0">
                <a:solidFill>
                  <a:schemeClr val="accent5">
                    <a:lumMod val="75000"/>
                  </a:schemeClr>
                </a:solidFill>
              </a:rPr>
              <a:t> bản </a:t>
            </a:r>
            <a:r>
              <a:rPr lang="en-US" b="1" dirty="0" err="1">
                <a:solidFill>
                  <a:schemeClr val="accent5">
                    <a:lumMod val="75000"/>
                  </a:schemeClr>
                </a:solidFill>
              </a:rPr>
              <a:t>của</a:t>
            </a:r>
            <a:r>
              <a:rPr lang="en-US" b="1" dirty="0">
                <a:solidFill>
                  <a:schemeClr val="accent5">
                    <a:lumMod val="75000"/>
                  </a:schemeClr>
                </a:solidFill>
              </a:rPr>
              <a:t> </a:t>
            </a:r>
            <a:r>
              <a:rPr lang="en-US" b="1" dirty="0" err="1">
                <a:solidFill>
                  <a:schemeClr val="accent5">
                    <a:lumMod val="75000"/>
                  </a:schemeClr>
                </a:solidFill>
              </a:rPr>
              <a:t>Nội</a:t>
            </a:r>
            <a:r>
              <a:rPr lang="en-US" b="1" dirty="0">
                <a:solidFill>
                  <a:schemeClr val="accent5">
                    <a:lumMod val="75000"/>
                  </a:schemeClr>
                </a:solidFill>
              </a:rPr>
              <a:t> dung </a:t>
            </a:r>
            <a:r>
              <a:rPr lang="en-US" b="1" dirty="0" err="1">
                <a:solidFill>
                  <a:schemeClr val="accent5">
                    <a:lumMod val="75000"/>
                  </a:schemeClr>
                </a:solidFill>
              </a:rPr>
              <a:t>chính</a:t>
            </a:r>
            <a:endParaRPr lang="en-US" dirty="0">
              <a:solidFill>
                <a:schemeClr val="accent5">
                  <a:lumMod val="75000"/>
                </a:schemeClr>
              </a:solidFill>
            </a:endParaRPr>
          </a:p>
        </p:txBody>
      </p:sp>
      <p:sp>
        <p:nvSpPr>
          <p:cNvPr id="3" name="Content Placeholder 2"/>
          <p:cNvSpPr>
            <a:spLocks noGrp="1"/>
          </p:cNvSpPr>
          <p:nvPr>
            <p:ph idx="1"/>
          </p:nvPr>
        </p:nvSpPr>
        <p:spPr/>
        <p:txBody>
          <a:bodyPr/>
          <a:lstStyle/>
          <a:p>
            <a:pPr lvl="0"/>
            <a:r>
              <a:rPr lang="en-US" sz="2400" b="1" dirty="0" err="1"/>
              <a:t>Nội</a:t>
            </a:r>
            <a:r>
              <a:rPr lang="en-US" sz="2400" b="1" dirty="0"/>
              <a:t> dung </a:t>
            </a:r>
            <a:r>
              <a:rPr lang="en-US" sz="2400" b="1" dirty="0" err="1"/>
              <a:t>chính</a:t>
            </a:r>
            <a:r>
              <a:rPr lang="en-US" sz="2400" b="1" dirty="0"/>
              <a:t> (Main Text) </a:t>
            </a:r>
            <a:r>
              <a:rPr lang="en-US" sz="2400" dirty="0" err="1"/>
              <a:t>Phần</a:t>
            </a:r>
            <a:r>
              <a:rPr lang="en-US" sz="2400" dirty="0"/>
              <a:t> </a:t>
            </a:r>
            <a:r>
              <a:rPr lang="en-US" sz="2400" dirty="0" err="1"/>
              <a:t>chính</a:t>
            </a:r>
            <a:r>
              <a:rPr lang="en-US" sz="2400" dirty="0"/>
              <a:t> </a:t>
            </a:r>
            <a:r>
              <a:rPr lang="en-US" sz="2400" err="1"/>
              <a:t>của</a:t>
            </a:r>
            <a:r>
              <a:rPr lang="en-US" sz="2400"/>
              <a:t> khóa luận phải </a:t>
            </a:r>
            <a:r>
              <a:rPr lang="en-US" sz="2400" dirty="0"/>
              <a:t>bao </a:t>
            </a:r>
            <a:r>
              <a:rPr lang="en-US" sz="2400" dirty="0" err="1"/>
              <a:t>gồm</a:t>
            </a:r>
            <a:r>
              <a:rPr lang="en-US" sz="2400"/>
              <a:t>: </a:t>
            </a:r>
            <a:r>
              <a:rPr lang="en-US" sz="2400" i="1"/>
              <a:t>(~ 50 Trang</a:t>
            </a:r>
            <a:r>
              <a:rPr lang="en-US" sz="2400" i="1" dirty="0"/>
              <a:t>) </a:t>
            </a:r>
          </a:p>
          <a:p>
            <a:pPr lvl="0"/>
            <a:endParaRPr lang="en-US" sz="2400" i="1" dirty="0"/>
          </a:p>
          <a:p>
            <a:pPr lvl="0"/>
            <a:r>
              <a:rPr lang="en-US" sz="2400" dirty="0"/>
              <a:t>Tr</a:t>
            </a:r>
            <a:r>
              <a:rPr lang="vi-VN" sz="2400" dirty="0"/>
              <a:t>ư</a:t>
            </a:r>
            <a:r>
              <a:rPr lang="en-US" sz="2400" dirty="0" err="1"/>
              <a:t>ớc</a:t>
            </a:r>
            <a:r>
              <a:rPr lang="en-US" sz="2400" dirty="0"/>
              <a:t> </a:t>
            </a:r>
            <a:r>
              <a:rPr lang="en-US" sz="2400" dirty="0" err="1"/>
              <a:t>khi</a:t>
            </a:r>
            <a:r>
              <a:rPr lang="en-US" sz="2400" dirty="0"/>
              <a:t> </a:t>
            </a:r>
            <a:r>
              <a:rPr lang="en-US" sz="2400" dirty="0" err="1"/>
              <a:t>bắt</a:t>
            </a:r>
            <a:r>
              <a:rPr lang="en-US" sz="2400" dirty="0"/>
              <a:t> </a:t>
            </a:r>
            <a:r>
              <a:rPr lang="en-US" sz="2400" dirty="0" err="1"/>
              <a:t>đầu</a:t>
            </a:r>
            <a:r>
              <a:rPr lang="en-US" sz="2400" dirty="0"/>
              <a:t> </a:t>
            </a:r>
            <a:r>
              <a:rPr lang="en-US" sz="2400" dirty="0" err="1"/>
              <a:t>làm</a:t>
            </a:r>
            <a:r>
              <a:rPr lang="en-US" sz="2400" dirty="0"/>
              <a:t> </a:t>
            </a:r>
            <a:r>
              <a:rPr lang="en-US" sz="2400" dirty="0" err="1"/>
              <a:t>nội</a:t>
            </a:r>
            <a:r>
              <a:rPr lang="en-US" sz="2400" dirty="0"/>
              <a:t> dung </a:t>
            </a:r>
            <a:r>
              <a:rPr lang="en-US" sz="2400" dirty="0" err="1"/>
              <a:t>chính</a:t>
            </a:r>
            <a:r>
              <a:rPr lang="en-US" sz="2400"/>
              <a:t>, </a:t>
            </a:r>
            <a:r>
              <a:rPr lang="vi-VN" sz="2400" b="1"/>
              <a:t>Đ</a:t>
            </a:r>
            <a:r>
              <a:rPr lang="en-US" sz="2400" b="1" dirty="0"/>
              <a:t>ề </a:t>
            </a:r>
            <a:r>
              <a:rPr lang="en-US" sz="2400" b="1" dirty="0" err="1"/>
              <a:t>cương</a:t>
            </a:r>
            <a:r>
              <a:rPr lang="en-US" sz="2400" b="1" dirty="0"/>
              <a:t> </a:t>
            </a:r>
            <a:r>
              <a:rPr lang="en-US" sz="2400" b="1"/>
              <a:t>chi tiết phải do </a:t>
            </a:r>
            <a:r>
              <a:rPr lang="vi-VN" sz="2400" b="1"/>
              <a:t>GVHD chỉnh sửa</a:t>
            </a:r>
            <a:r>
              <a:rPr lang="en-US" sz="2400" b="1"/>
              <a:t> và duyệt</a:t>
            </a:r>
            <a:r>
              <a:rPr lang="en-US" sz="2400"/>
              <a:t>.</a:t>
            </a:r>
            <a:endParaRPr lang="en-US" sz="2400" dirty="0"/>
          </a:p>
          <a:p>
            <a:pPr lvl="0"/>
            <a:endParaRPr lang="en-US" sz="2400" dirty="0"/>
          </a:p>
          <a:p>
            <a:pPr lvl="0"/>
            <a:r>
              <a:rPr lang="en-US" sz="2400" b="1" i="1" dirty="0"/>
              <a:t>Đề c</a:t>
            </a:r>
            <a:r>
              <a:rPr lang="vi-VN" sz="2400" b="1" i="1" dirty="0"/>
              <a:t>ư</a:t>
            </a:r>
            <a:r>
              <a:rPr lang="en-US" sz="2400" b="1" i="1" dirty="0" err="1"/>
              <a:t>ơng</a:t>
            </a:r>
            <a:r>
              <a:rPr lang="en-US" sz="2400" b="1" i="1" dirty="0"/>
              <a:t> chi </a:t>
            </a:r>
            <a:r>
              <a:rPr lang="en-US" sz="2400" b="1" i="1" dirty="0" err="1"/>
              <a:t>tiết</a:t>
            </a:r>
            <a:r>
              <a:rPr lang="en-US" sz="2400" i="1" dirty="0"/>
              <a:t> </a:t>
            </a:r>
            <a:r>
              <a:rPr lang="en-US" sz="2400" dirty="0" err="1"/>
              <a:t>là</a:t>
            </a:r>
            <a:r>
              <a:rPr lang="en-US" sz="2400" dirty="0"/>
              <a:t> </a:t>
            </a:r>
            <a:r>
              <a:rPr lang="en-US" sz="2400" dirty="0" err="1"/>
              <a:t>một</a:t>
            </a:r>
            <a:r>
              <a:rPr lang="en-US" sz="2400" dirty="0"/>
              <a:t> bản </a:t>
            </a:r>
            <a:r>
              <a:rPr lang="en-US" sz="2400" dirty="0" err="1"/>
              <a:t>nêu</a:t>
            </a:r>
            <a:r>
              <a:rPr lang="en-US" sz="2400" dirty="0"/>
              <a:t> </a:t>
            </a:r>
            <a:r>
              <a:rPr lang="en-US" sz="2400" dirty="0" err="1"/>
              <a:t>cấu</a:t>
            </a:r>
            <a:r>
              <a:rPr lang="en-US" sz="2400" dirty="0"/>
              <a:t> </a:t>
            </a:r>
            <a:r>
              <a:rPr lang="en-US" sz="2400" dirty="0" err="1"/>
              <a:t>trúc</a:t>
            </a:r>
            <a:r>
              <a:rPr lang="en-US" sz="2400" dirty="0"/>
              <a:t> </a:t>
            </a:r>
            <a:r>
              <a:rPr lang="en-US" sz="2400" dirty="0" err="1"/>
              <a:t>nội</a:t>
            </a:r>
            <a:r>
              <a:rPr lang="en-US" sz="2400" dirty="0"/>
              <a:t> dung c</a:t>
            </a:r>
            <a:r>
              <a:rPr lang="vi-VN" sz="2400" dirty="0"/>
              <a:t>ơ</a:t>
            </a:r>
            <a:r>
              <a:rPr lang="en-US" sz="2400" dirty="0"/>
              <a:t> bản </a:t>
            </a:r>
            <a:r>
              <a:rPr lang="en-US" sz="2400" dirty="0" err="1"/>
              <a:t>của</a:t>
            </a:r>
            <a:r>
              <a:rPr lang="en-US" sz="2400" dirty="0"/>
              <a:t> </a:t>
            </a:r>
            <a:r>
              <a:rPr lang="en-US" sz="2400" dirty="0" err="1"/>
              <a:t>luận</a:t>
            </a:r>
            <a:r>
              <a:rPr lang="en-US" sz="2400" dirty="0"/>
              <a:t> </a:t>
            </a:r>
            <a:r>
              <a:rPr lang="en-US" sz="2400" dirty="0" err="1"/>
              <a:t>văn</a:t>
            </a:r>
            <a:r>
              <a:rPr lang="en-US" sz="2400" dirty="0"/>
              <a:t>,</a:t>
            </a:r>
            <a:r>
              <a:rPr lang="vi-VN" sz="2400" dirty="0"/>
              <a:t> gồm </a:t>
            </a:r>
            <a:r>
              <a:rPr lang="en-US" sz="2400" dirty="0" err="1"/>
              <a:t>các</a:t>
            </a:r>
            <a:r>
              <a:rPr lang="en-US" sz="2400" dirty="0"/>
              <a:t> </a:t>
            </a:r>
            <a:r>
              <a:rPr lang="en-US" sz="2400" dirty="0" err="1"/>
              <a:t>mục</a:t>
            </a:r>
            <a:r>
              <a:rPr lang="en-US" sz="2400" dirty="0"/>
              <a:t>, </a:t>
            </a:r>
            <a:r>
              <a:rPr lang="en-US" sz="2400" dirty="0" err="1"/>
              <a:t>các</a:t>
            </a:r>
            <a:r>
              <a:rPr lang="en-US" sz="2400" dirty="0"/>
              <a:t> </a:t>
            </a:r>
            <a:r>
              <a:rPr lang="en-US" sz="2400" dirty="0" err="1"/>
              <a:t>tiểu</a:t>
            </a:r>
            <a:r>
              <a:rPr lang="en-US" sz="2400" dirty="0"/>
              <a:t> </a:t>
            </a:r>
            <a:r>
              <a:rPr lang="en-US" sz="2400" dirty="0" err="1"/>
              <a:t>mục</a:t>
            </a:r>
            <a:r>
              <a:rPr lang="en-US" sz="2400" dirty="0"/>
              <a:t> </a:t>
            </a:r>
            <a:r>
              <a:rPr lang="en-US" sz="2400" dirty="0" err="1"/>
              <a:t>của</a:t>
            </a:r>
            <a:r>
              <a:rPr lang="en-US" sz="2400" dirty="0"/>
              <a:t> </a:t>
            </a:r>
            <a:r>
              <a:rPr lang="en-US" sz="2400" dirty="0" err="1"/>
              <a:t>luận</a:t>
            </a:r>
            <a:r>
              <a:rPr lang="en-US" sz="2400" dirty="0"/>
              <a:t> </a:t>
            </a:r>
            <a:r>
              <a:rPr lang="en-US" sz="2400" dirty="0" err="1"/>
              <a:t>văn</a:t>
            </a:r>
            <a:endParaRPr lang="en-US" sz="2400" dirty="0"/>
          </a:p>
          <a:p>
            <a:pPr lvl="0"/>
            <a:endParaRPr lang="en-US" dirty="0"/>
          </a:p>
          <a:p>
            <a:pPr lvl="0"/>
            <a:endParaRPr lang="en-US" dirty="0"/>
          </a:p>
          <a:p>
            <a:endParaRPr lang="en-US" dirty="0"/>
          </a:p>
        </p:txBody>
      </p:sp>
      <p:sp>
        <p:nvSpPr>
          <p:cNvPr id="4" name="Date Placeholder 3">
            <a:extLst>
              <a:ext uri="{FF2B5EF4-FFF2-40B4-BE49-F238E27FC236}">
                <a16:creationId xmlns:a16="http://schemas.microsoft.com/office/drawing/2014/main" id="{DB75F7A1-CBB6-A00F-3A5A-09826F47C279}"/>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3532470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t>Mở</a:t>
            </a:r>
            <a:r>
              <a:rPr lang="en-US" b="1" dirty="0"/>
              <a:t> </a:t>
            </a:r>
            <a:r>
              <a:rPr lang="en-US" b="1" dirty="0" err="1"/>
              <a:t>đầu</a:t>
            </a:r>
            <a:r>
              <a:rPr lang="en-US" b="1" dirty="0"/>
              <a:t> </a:t>
            </a:r>
            <a:r>
              <a:rPr lang="en-US" b="1"/>
              <a:t>(Introduction</a:t>
            </a:r>
            <a:r>
              <a:rPr lang="vi-VN" b="1"/>
              <a:t>)</a:t>
            </a:r>
            <a:r>
              <a:rPr lang="en-US" b="1"/>
              <a:t> (3 trang)</a:t>
            </a:r>
            <a:endParaRPr lang="en-US" b="1" i="1" dirty="0">
              <a:solidFill>
                <a:schemeClr val="accent4">
                  <a:lumMod val="75000"/>
                </a:schemeClr>
              </a:solidFill>
            </a:endParaRPr>
          </a:p>
        </p:txBody>
      </p:sp>
      <p:sp>
        <p:nvSpPr>
          <p:cNvPr id="3" name="Content Placeholder 2"/>
          <p:cNvSpPr>
            <a:spLocks noGrp="1"/>
          </p:cNvSpPr>
          <p:nvPr>
            <p:ph idx="1"/>
          </p:nvPr>
        </p:nvSpPr>
        <p:spPr/>
        <p:txBody>
          <a:bodyPr>
            <a:normAutofit/>
          </a:bodyPr>
          <a:lstStyle/>
          <a:p>
            <a:pPr marL="0" indent="0">
              <a:buNone/>
            </a:pPr>
            <a:r>
              <a:rPr lang="en-US"/>
              <a:t>Phần </a:t>
            </a:r>
            <a:r>
              <a:rPr lang="en-US" b="1"/>
              <a:t>mở đầu </a:t>
            </a:r>
            <a:r>
              <a:rPr lang="en-US"/>
              <a:t>xác định đề tài tốt nghiệp để người đọc được chuẩn bị về nội dung theo sau: </a:t>
            </a:r>
          </a:p>
          <a:p>
            <a:r>
              <a:rPr lang="en-US"/>
              <a:t>Bối cảnh thực tập </a:t>
            </a:r>
            <a:r>
              <a:rPr lang="en-US" i="1"/>
              <a:t>(làm rõ nguyên nhân chọn lựa lĩnh vực/công ty thực tập và mục tiêu kỳ vọng của quá trình thực tập) </a:t>
            </a:r>
            <a:endParaRPr lang="en-US"/>
          </a:p>
          <a:p>
            <a:r>
              <a:rPr lang="en-US"/>
              <a:t>Lý do chọn chủ đề khóa luận (tại sao </a:t>
            </a:r>
            <a:r>
              <a:rPr lang="vi-VN"/>
              <a:t>đề tài</a:t>
            </a:r>
            <a:r>
              <a:rPr lang="en-US"/>
              <a:t> cụ thể hoặc vấn đề cần đ</a:t>
            </a:r>
            <a:r>
              <a:rPr lang="vi-VN"/>
              <a:t>ư</a:t>
            </a:r>
            <a:r>
              <a:rPr lang="en-US"/>
              <a:t>ợc quan tâm phân tích, nghiên cứu)</a:t>
            </a:r>
          </a:p>
          <a:p>
            <a:r>
              <a:rPr lang="en-US"/>
              <a:t>Phạm vi chủ đề </a:t>
            </a:r>
          </a:p>
          <a:p>
            <a:r>
              <a:rPr lang="vi-VN"/>
              <a:t>Phương pháp thực hiện </a:t>
            </a:r>
          </a:p>
          <a:p>
            <a:r>
              <a:rPr lang="en-US"/>
              <a:t>Bố cục khóa luận </a:t>
            </a:r>
          </a:p>
          <a:p>
            <a:endParaRPr lang="en-US" dirty="0"/>
          </a:p>
        </p:txBody>
      </p:sp>
      <p:sp>
        <p:nvSpPr>
          <p:cNvPr id="4" name="Date Placeholder 3">
            <a:extLst>
              <a:ext uri="{FF2B5EF4-FFF2-40B4-BE49-F238E27FC236}">
                <a16:creationId xmlns:a16="http://schemas.microsoft.com/office/drawing/2014/main" id="{282563E8-B0DB-F222-493A-E819518924AE}"/>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22274673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98310"/>
            <a:ext cx="7886700" cy="1512325"/>
          </a:xfrm>
        </p:spPr>
        <p:txBody>
          <a:bodyPr>
            <a:normAutofit fontScale="90000"/>
          </a:bodyPr>
          <a:lstStyle/>
          <a:p>
            <a:r>
              <a:rPr lang="en-US" b="1" dirty="0"/>
              <a:t>C</a:t>
            </a:r>
            <a:r>
              <a:rPr lang="vi-VN" b="1" dirty="0"/>
              <a:t>ơ</a:t>
            </a:r>
            <a:r>
              <a:rPr lang="en-US" b="1" dirty="0"/>
              <a:t> </a:t>
            </a:r>
            <a:r>
              <a:rPr lang="en-US" b="1" dirty="0" err="1"/>
              <a:t>sở</a:t>
            </a:r>
            <a:r>
              <a:rPr lang="en-US" b="1" dirty="0"/>
              <a:t> </a:t>
            </a:r>
            <a:r>
              <a:rPr lang="en-US" b="1" dirty="0" err="1"/>
              <a:t>lý</a:t>
            </a:r>
            <a:r>
              <a:rPr lang="en-US" b="1" dirty="0"/>
              <a:t> </a:t>
            </a:r>
            <a:r>
              <a:rPr lang="en-US" b="1" dirty="0" err="1"/>
              <a:t>thuyết</a:t>
            </a:r>
            <a:r>
              <a:rPr lang="en-US" b="1" dirty="0"/>
              <a:t> (Literature review</a:t>
            </a:r>
            <a:r>
              <a:rPr lang="en-US" b="1"/>
              <a:t>) </a:t>
            </a:r>
            <a:br>
              <a:rPr lang="en-US" b="1"/>
            </a:br>
            <a:r>
              <a:rPr lang="en-US" b="1"/>
              <a:t>(5~10 trang)</a:t>
            </a:r>
            <a:br>
              <a:rPr lang="en-US" b="1" dirty="0"/>
            </a:br>
            <a:br>
              <a:rPr lang="en-US" b="1" dirty="0"/>
            </a:br>
            <a:endParaRPr lang="en-US" i="1" dirty="0">
              <a:solidFill>
                <a:schemeClr val="accent4">
                  <a:lumMod val="75000"/>
                </a:schemeClr>
              </a:solidFill>
            </a:endParaRPr>
          </a:p>
        </p:txBody>
      </p:sp>
      <p:sp>
        <p:nvSpPr>
          <p:cNvPr id="3" name="Content Placeholder 2"/>
          <p:cNvSpPr>
            <a:spLocks noGrp="1"/>
          </p:cNvSpPr>
          <p:nvPr>
            <p:ph idx="1"/>
          </p:nvPr>
        </p:nvSpPr>
        <p:spPr>
          <a:xfrm>
            <a:off x="628650" y="3062613"/>
            <a:ext cx="7886700" cy="2493459"/>
          </a:xfrm>
        </p:spPr>
        <p:txBody>
          <a:bodyPr/>
          <a:lstStyle/>
          <a:p>
            <a:r>
              <a:rPr lang="vi-VN" dirty="0"/>
              <a:t>Giới thiệu tổng quan </a:t>
            </a:r>
            <a:r>
              <a:rPr lang="en-US" dirty="0" err="1"/>
              <a:t>các</a:t>
            </a:r>
            <a:r>
              <a:rPr lang="en-US" dirty="0"/>
              <a:t> </a:t>
            </a:r>
            <a:r>
              <a:rPr lang="en-US" dirty="0" err="1"/>
              <a:t>lý</a:t>
            </a:r>
            <a:r>
              <a:rPr lang="en-US" dirty="0"/>
              <a:t> </a:t>
            </a:r>
            <a:r>
              <a:rPr lang="en-US" dirty="0" err="1"/>
              <a:t>thuyết</a:t>
            </a:r>
            <a:r>
              <a:rPr lang="en-US" dirty="0"/>
              <a:t> </a:t>
            </a:r>
            <a:r>
              <a:rPr lang="en-US" dirty="0" err="1"/>
              <a:t>có</a:t>
            </a:r>
            <a:r>
              <a:rPr lang="en-US" dirty="0"/>
              <a:t> </a:t>
            </a:r>
            <a:r>
              <a:rPr lang="en-US" dirty="0" err="1"/>
              <a:t>liên</a:t>
            </a:r>
            <a:r>
              <a:rPr lang="en-US" dirty="0"/>
              <a:t> </a:t>
            </a:r>
            <a:r>
              <a:rPr lang="en-US" dirty="0" err="1"/>
              <a:t>quan</a:t>
            </a:r>
            <a:r>
              <a:rPr lang="en-US" dirty="0"/>
              <a:t> </a:t>
            </a:r>
            <a:r>
              <a:rPr lang="en-US" dirty="0" err="1"/>
              <a:t>đến</a:t>
            </a:r>
            <a:r>
              <a:rPr lang="en-US" dirty="0"/>
              <a:t> đề </a:t>
            </a:r>
            <a:r>
              <a:rPr lang="en-US" dirty="0" err="1"/>
              <a:t>tài</a:t>
            </a:r>
            <a:r>
              <a:rPr lang="en-US" dirty="0"/>
              <a:t> </a:t>
            </a:r>
            <a:r>
              <a:rPr lang="en-US" dirty="0" err="1"/>
              <a:t>nghiên</a:t>
            </a:r>
            <a:r>
              <a:rPr lang="en-US" dirty="0"/>
              <a:t> </a:t>
            </a:r>
            <a:r>
              <a:rPr lang="en-US" dirty="0" err="1"/>
              <a:t>cứu</a:t>
            </a:r>
            <a:endParaRPr lang="en-US" dirty="0"/>
          </a:p>
          <a:p>
            <a:r>
              <a:rPr lang="en-US" dirty="0" err="1"/>
              <a:t>Nội</a:t>
            </a:r>
            <a:r>
              <a:rPr lang="en-US" dirty="0"/>
              <a:t> dung </a:t>
            </a:r>
            <a:r>
              <a:rPr lang="en-US" dirty="0" err="1"/>
              <a:t>gắn</a:t>
            </a:r>
            <a:r>
              <a:rPr lang="en-US" dirty="0"/>
              <a:t> </a:t>
            </a:r>
            <a:r>
              <a:rPr lang="en-US" dirty="0" err="1"/>
              <a:t>bó</a:t>
            </a:r>
            <a:r>
              <a:rPr lang="en-US" dirty="0"/>
              <a:t> </a:t>
            </a:r>
            <a:r>
              <a:rPr lang="en-US" dirty="0" err="1"/>
              <a:t>mật</a:t>
            </a:r>
            <a:r>
              <a:rPr lang="en-US" dirty="0"/>
              <a:t> </a:t>
            </a:r>
            <a:r>
              <a:rPr lang="en-US" dirty="0" err="1"/>
              <a:t>thiết</a:t>
            </a:r>
            <a:r>
              <a:rPr lang="en-US" dirty="0"/>
              <a:t> </a:t>
            </a:r>
            <a:r>
              <a:rPr lang="en-US" dirty="0" err="1"/>
              <a:t>đến</a:t>
            </a:r>
            <a:r>
              <a:rPr lang="en-US" dirty="0"/>
              <a:t> </a:t>
            </a:r>
            <a:r>
              <a:rPr lang="en-US" dirty="0" err="1"/>
              <a:t>vấn</a:t>
            </a:r>
            <a:r>
              <a:rPr lang="en-US" dirty="0"/>
              <a:t> đề </a:t>
            </a:r>
            <a:r>
              <a:rPr lang="en-US" dirty="0" err="1"/>
              <a:t>nêu</a:t>
            </a:r>
            <a:r>
              <a:rPr lang="en-US" dirty="0"/>
              <a:t> ở Ch</a:t>
            </a:r>
            <a:r>
              <a:rPr lang="vi-VN" dirty="0"/>
              <a:t>ư</a:t>
            </a:r>
            <a:r>
              <a:rPr lang="en-US" dirty="0" err="1"/>
              <a:t>ơng</a:t>
            </a:r>
            <a:r>
              <a:rPr lang="en-US" dirty="0"/>
              <a:t> 2</a:t>
            </a:r>
            <a:endParaRPr lang="vi-VN" dirty="0"/>
          </a:p>
          <a:p>
            <a:endParaRPr lang="en-US" dirty="0"/>
          </a:p>
        </p:txBody>
      </p:sp>
      <p:sp>
        <p:nvSpPr>
          <p:cNvPr id="5" name="TextBox 4">
            <a:extLst>
              <a:ext uri="{FF2B5EF4-FFF2-40B4-BE49-F238E27FC236}">
                <a16:creationId xmlns:a16="http://schemas.microsoft.com/office/drawing/2014/main" id="{16A26027-4D3F-00E5-2C37-FA347EC7B81D}"/>
              </a:ext>
            </a:extLst>
          </p:cNvPr>
          <p:cNvSpPr txBox="1"/>
          <p:nvPr/>
        </p:nvSpPr>
        <p:spPr>
          <a:xfrm>
            <a:off x="710070" y="1788361"/>
            <a:ext cx="7307439" cy="1015663"/>
          </a:xfrm>
          <a:prstGeom prst="rect">
            <a:avLst/>
          </a:prstGeom>
          <a:noFill/>
        </p:spPr>
        <p:txBody>
          <a:bodyPr wrap="square">
            <a:spAutoFit/>
          </a:bodyPr>
          <a:lstStyle/>
          <a:p>
            <a:r>
              <a:rPr lang="en-US" sz="2000" b="1" i="1" dirty="0" err="1">
                <a:solidFill>
                  <a:srgbClr val="0070C0"/>
                </a:solidFill>
              </a:rPr>
              <a:t>Dành</a:t>
            </a:r>
            <a:r>
              <a:rPr lang="en-US" sz="2000" b="1" i="1" dirty="0">
                <a:solidFill>
                  <a:srgbClr val="0070C0"/>
                </a:solidFill>
              </a:rPr>
              <a:t> </a:t>
            </a:r>
            <a:r>
              <a:rPr lang="en-US" sz="2000" b="1" i="1" dirty="0" err="1">
                <a:solidFill>
                  <a:srgbClr val="0070C0"/>
                </a:solidFill>
              </a:rPr>
              <a:t>cho</a:t>
            </a:r>
            <a:r>
              <a:rPr lang="en-US" sz="2000" b="1" i="1" dirty="0">
                <a:solidFill>
                  <a:srgbClr val="0070C0"/>
                </a:solidFill>
              </a:rPr>
              <a:t> </a:t>
            </a:r>
            <a:r>
              <a:rPr lang="en-US" sz="2000" b="1" i="1" dirty="0" err="1">
                <a:solidFill>
                  <a:srgbClr val="0070C0"/>
                </a:solidFill>
              </a:rPr>
              <a:t>hình</a:t>
            </a:r>
            <a:r>
              <a:rPr lang="en-US" sz="2000" b="1" i="1" dirty="0">
                <a:solidFill>
                  <a:srgbClr val="0070C0"/>
                </a:solidFill>
              </a:rPr>
              <a:t> </a:t>
            </a:r>
            <a:r>
              <a:rPr lang="en-US" sz="2000" b="1" i="1" err="1">
                <a:solidFill>
                  <a:srgbClr val="0070C0"/>
                </a:solidFill>
              </a:rPr>
              <a:t>thức</a:t>
            </a:r>
            <a:r>
              <a:rPr lang="en-US" sz="2000" b="1" i="1">
                <a:solidFill>
                  <a:srgbClr val="0070C0"/>
                </a:solidFill>
              </a:rPr>
              <a:t> Thực tập TN</a:t>
            </a:r>
            <a:r>
              <a:rPr lang="en-US" sz="2000" b="1" i="1" dirty="0">
                <a:solidFill>
                  <a:srgbClr val="0070C0"/>
                </a:solidFill>
              </a:rPr>
              <a:t>: </a:t>
            </a:r>
            <a:r>
              <a:rPr lang="en-US" sz="2000" b="1" i="1" err="1">
                <a:solidFill>
                  <a:srgbClr val="0070C0"/>
                </a:solidFill>
              </a:rPr>
              <a:t>Chương</a:t>
            </a:r>
            <a:r>
              <a:rPr lang="en-US" sz="2000" b="1" i="1">
                <a:solidFill>
                  <a:srgbClr val="0070C0"/>
                </a:solidFill>
              </a:rPr>
              <a:t> 1</a:t>
            </a:r>
          </a:p>
          <a:p>
            <a:endParaRPr lang="en-US" sz="2000" b="1" i="1" dirty="0">
              <a:solidFill>
                <a:srgbClr val="0070C0"/>
              </a:solidFill>
            </a:endParaRPr>
          </a:p>
          <a:p>
            <a:r>
              <a:rPr lang="en-US" sz="2000" b="1" i="1" dirty="0" err="1">
                <a:solidFill>
                  <a:srgbClr val="0070C0"/>
                </a:solidFill>
              </a:rPr>
              <a:t>Dành</a:t>
            </a:r>
            <a:r>
              <a:rPr lang="en-US" sz="2000" b="1" i="1" dirty="0">
                <a:solidFill>
                  <a:srgbClr val="0070C0"/>
                </a:solidFill>
              </a:rPr>
              <a:t> </a:t>
            </a:r>
            <a:r>
              <a:rPr lang="en-US" sz="2000" b="1" i="1" dirty="0" err="1">
                <a:solidFill>
                  <a:srgbClr val="0070C0"/>
                </a:solidFill>
              </a:rPr>
              <a:t>cho</a:t>
            </a:r>
            <a:r>
              <a:rPr lang="en-US" sz="2000" b="1" i="1" dirty="0">
                <a:solidFill>
                  <a:srgbClr val="0070C0"/>
                </a:solidFill>
              </a:rPr>
              <a:t> </a:t>
            </a:r>
            <a:r>
              <a:rPr lang="en-US" sz="2000" b="1" i="1" dirty="0" err="1">
                <a:solidFill>
                  <a:srgbClr val="0070C0"/>
                </a:solidFill>
              </a:rPr>
              <a:t>hình</a:t>
            </a:r>
            <a:r>
              <a:rPr lang="en-US" sz="2000" b="1" i="1" dirty="0">
                <a:solidFill>
                  <a:srgbClr val="0070C0"/>
                </a:solidFill>
              </a:rPr>
              <a:t> </a:t>
            </a:r>
            <a:r>
              <a:rPr lang="en-US" sz="2000" b="1" i="1" dirty="0" err="1">
                <a:solidFill>
                  <a:srgbClr val="0070C0"/>
                </a:solidFill>
              </a:rPr>
              <a:t>thức</a:t>
            </a:r>
            <a:r>
              <a:rPr lang="en-US" sz="2000" b="1" i="1" dirty="0">
                <a:solidFill>
                  <a:srgbClr val="0070C0"/>
                </a:solidFill>
              </a:rPr>
              <a:t> Học </a:t>
            </a:r>
            <a:r>
              <a:rPr lang="en-US" sz="2000" b="1" i="1" err="1">
                <a:solidFill>
                  <a:srgbClr val="0070C0"/>
                </a:solidFill>
              </a:rPr>
              <a:t>kỳ</a:t>
            </a:r>
            <a:r>
              <a:rPr lang="en-US" sz="2000" b="1" i="1">
                <a:solidFill>
                  <a:srgbClr val="0070C0"/>
                </a:solidFill>
              </a:rPr>
              <a:t> TT:     </a:t>
            </a:r>
            <a:r>
              <a:rPr lang="en-US" sz="2000" b="1" i="1" dirty="0" err="1">
                <a:solidFill>
                  <a:srgbClr val="0070C0"/>
                </a:solidFill>
              </a:rPr>
              <a:t>Mục</a:t>
            </a:r>
            <a:r>
              <a:rPr lang="en-US" sz="2000" b="1" i="1" dirty="0">
                <a:solidFill>
                  <a:srgbClr val="0070C0"/>
                </a:solidFill>
              </a:rPr>
              <a:t> 2.1 </a:t>
            </a:r>
            <a:r>
              <a:rPr lang="en-US" sz="2000" b="1" i="1" dirty="0" err="1">
                <a:solidFill>
                  <a:srgbClr val="0070C0"/>
                </a:solidFill>
              </a:rPr>
              <a:t>của</a:t>
            </a:r>
            <a:r>
              <a:rPr lang="en-US" sz="2000" b="1" i="1" dirty="0">
                <a:solidFill>
                  <a:srgbClr val="0070C0"/>
                </a:solidFill>
              </a:rPr>
              <a:t> </a:t>
            </a:r>
            <a:r>
              <a:rPr lang="en-US" sz="2000" b="1" i="1" dirty="0" err="1">
                <a:solidFill>
                  <a:srgbClr val="0070C0"/>
                </a:solidFill>
              </a:rPr>
              <a:t>Chương</a:t>
            </a:r>
            <a:r>
              <a:rPr lang="en-US" sz="2000" b="1" i="1" dirty="0">
                <a:solidFill>
                  <a:srgbClr val="0070C0"/>
                </a:solidFill>
              </a:rPr>
              <a:t> 2</a:t>
            </a:r>
            <a:endParaRPr lang="en-US" sz="2000" dirty="0">
              <a:solidFill>
                <a:srgbClr val="0070C0"/>
              </a:solidFill>
            </a:endParaRPr>
          </a:p>
        </p:txBody>
      </p:sp>
      <p:sp>
        <p:nvSpPr>
          <p:cNvPr id="4" name="Date Placeholder 3">
            <a:extLst>
              <a:ext uri="{FF2B5EF4-FFF2-40B4-BE49-F238E27FC236}">
                <a16:creationId xmlns:a16="http://schemas.microsoft.com/office/drawing/2014/main" id="{B2B4526F-95D0-249B-638E-F4E6507EDB2E}"/>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4534422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45218"/>
            <a:ext cx="7886700" cy="741715"/>
          </a:xfrm>
        </p:spPr>
        <p:txBody>
          <a:bodyPr>
            <a:normAutofit fontScale="90000"/>
          </a:bodyPr>
          <a:lstStyle/>
          <a:p>
            <a:r>
              <a:rPr lang="en-US" b="1" dirty="0" err="1"/>
              <a:t>Giới</a:t>
            </a:r>
            <a:r>
              <a:rPr lang="en-US" b="1" dirty="0"/>
              <a:t> </a:t>
            </a:r>
            <a:r>
              <a:rPr lang="en-US" b="1" dirty="0" err="1"/>
              <a:t>thiệu</a:t>
            </a:r>
            <a:r>
              <a:rPr lang="en-US" b="1" dirty="0"/>
              <a:t> </a:t>
            </a:r>
            <a:r>
              <a:rPr lang="en-US" b="1" dirty="0" err="1"/>
              <a:t>về</a:t>
            </a:r>
            <a:r>
              <a:rPr lang="en-US" b="1" dirty="0"/>
              <a:t> </a:t>
            </a:r>
            <a:r>
              <a:rPr lang="en-US" b="1" err="1"/>
              <a:t>doanh</a:t>
            </a:r>
            <a:r>
              <a:rPr lang="en-US" b="1"/>
              <a:t> nghiệp (5~10 trang)</a:t>
            </a:r>
            <a:endParaRPr lang="en-US" i="1" dirty="0">
              <a:solidFill>
                <a:schemeClr val="accent4">
                  <a:lumMod val="75000"/>
                </a:schemeClr>
              </a:solidFill>
            </a:endParaRPr>
          </a:p>
        </p:txBody>
      </p:sp>
      <p:sp>
        <p:nvSpPr>
          <p:cNvPr id="3" name="Content Placeholder 2"/>
          <p:cNvSpPr>
            <a:spLocks noGrp="1"/>
          </p:cNvSpPr>
          <p:nvPr>
            <p:ph idx="1"/>
          </p:nvPr>
        </p:nvSpPr>
        <p:spPr>
          <a:xfrm>
            <a:off x="628650" y="2423786"/>
            <a:ext cx="7886700" cy="3753176"/>
          </a:xfrm>
        </p:spPr>
        <p:txBody>
          <a:bodyPr>
            <a:normAutofit/>
          </a:bodyPr>
          <a:lstStyle/>
          <a:p>
            <a:r>
              <a:rPr lang="en-US" sz="2000" dirty="0"/>
              <a:t> </a:t>
            </a:r>
            <a:r>
              <a:rPr lang="vi-VN" sz="2000" dirty="0"/>
              <a:t>Giới thiệu tổng quan về lịch sử hình thành và phát triển của doanh nghiệp, lĩnh vực hoạt động của doanh nghiệp, cơ cấu tổ chức… </a:t>
            </a:r>
          </a:p>
          <a:p>
            <a:r>
              <a:rPr lang="vi-VN" sz="2000" dirty="0"/>
              <a:t>Tóm tắt những điểm chính trong tình hình hoạt động kinh doanh, hiệu quả kinh doanh của doanh nghiệp trong 2-3 năm gần nhất. Những thông tin bổ sung thêm có thể đưa vào phụ lục </a:t>
            </a:r>
            <a:r>
              <a:rPr lang="vi-VN" sz="2000"/>
              <a:t>của </a:t>
            </a:r>
            <a:r>
              <a:rPr lang="en-US" sz="2000"/>
              <a:t>khóa luận.</a:t>
            </a:r>
            <a:endParaRPr lang="vi-VN" sz="2000" dirty="0"/>
          </a:p>
        </p:txBody>
      </p:sp>
      <p:sp>
        <p:nvSpPr>
          <p:cNvPr id="5" name="TextBox 4">
            <a:extLst>
              <a:ext uri="{FF2B5EF4-FFF2-40B4-BE49-F238E27FC236}">
                <a16:creationId xmlns:a16="http://schemas.microsoft.com/office/drawing/2014/main" id="{A17AC6A5-3433-33BD-57A2-EB895B7F338B}"/>
              </a:ext>
            </a:extLst>
          </p:cNvPr>
          <p:cNvSpPr txBox="1"/>
          <p:nvPr/>
        </p:nvSpPr>
        <p:spPr>
          <a:xfrm>
            <a:off x="628650" y="1361059"/>
            <a:ext cx="7307439" cy="707886"/>
          </a:xfrm>
          <a:prstGeom prst="rect">
            <a:avLst/>
          </a:prstGeom>
          <a:noFill/>
        </p:spPr>
        <p:txBody>
          <a:bodyPr wrap="square">
            <a:spAutoFit/>
          </a:bodyPr>
          <a:lstStyle/>
          <a:p>
            <a:r>
              <a:rPr lang="en-US" sz="2000" b="1" i="1" dirty="0" err="1">
                <a:solidFill>
                  <a:srgbClr val="0070C0"/>
                </a:solidFill>
              </a:rPr>
              <a:t>Dành</a:t>
            </a:r>
            <a:r>
              <a:rPr lang="en-US" sz="2000" b="1" i="1" dirty="0">
                <a:solidFill>
                  <a:srgbClr val="0070C0"/>
                </a:solidFill>
              </a:rPr>
              <a:t> </a:t>
            </a:r>
            <a:r>
              <a:rPr lang="en-US" sz="2000" b="1" i="1" dirty="0" err="1">
                <a:solidFill>
                  <a:srgbClr val="0070C0"/>
                </a:solidFill>
              </a:rPr>
              <a:t>cho</a:t>
            </a:r>
            <a:r>
              <a:rPr lang="en-US" sz="2000" b="1" i="1" dirty="0">
                <a:solidFill>
                  <a:srgbClr val="0070C0"/>
                </a:solidFill>
              </a:rPr>
              <a:t> </a:t>
            </a:r>
            <a:r>
              <a:rPr lang="en-US" sz="2000" b="1" i="1" dirty="0" err="1">
                <a:solidFill>
                  <a:srgbClr val="0070C0"/>
                </a:solidFill>
              </a:rPr>
              <a:t>hình</a:t>
            </a:r>
            <a:r>
              <a:rPr lang="en-US" sz="2000" b="1" i="1" dirty="0">
                <a:solidFill>
                  <a:srgbClr val="0070C0"/>
                </a:solidFill>
              </a:rPr>
              <a:t> </a:t>
            </a:r>
            <a:r>
              <a:rPr lang="en-US" sz="2000" b="1" i="1" dirty="0" err="1">
                <a:solidFill>
                  <a:srgbClr val="0070C0"/>
                </a:solidFill>
              </a:rPr>
              <a:t>thức</a:t>
            </a:r>
            <a:r>
              <a:rPr lang="en-US" sz="2000" b="1" i="1" dirty="0">
                <a:solidFill>
                  <a:srgbClr val="0070C0"/>
                </a:solidFill>
              </a:rPr>
              <a:t> Học </a:t>
            </a:r>
            <a:r>
              <a:rPr lang="en-US" sz="2000" b="1" i="1" dirty="0" err="1">
                <a:solidFill>
                  <a:srgbClr val="0070C0"/>
                </a:solidFill>
              </a:rPr>
              <a:t>kỳ</a:t>
            </a:r>
            <a:r>
              <a:rPr lang="en-US" sz="2000" b="1" i="1" dirty="0">
                <a:solidFill>
                  <a:srgbClr val="0070C0"/>
                </a:solidFill>
              </a:rPr>
              <a:t> </a:t>
            </a:r>
            <a:r>
              <a:rPr lang="en-US" sz="2000" b="1" i="1" dirty="0" err="1">
                <a:solidFill>
                  <a:srgbClr val="0070C0"/>
                </a:solidFill>
              </a:rPr>
              <a:t>thực</a:t>
            </a:r>
            <a:r>
              <a:rPr lang="en-US" sz="2000" b="1" i="1" dirty="0">
                <a:solidFill>
                  <a:srgbClr val="0070C0"/>
                </a:solidFill>
              </a:rPr>
              <a:t> </a:t>
            </a:r>
            <a:r>
              <a:rPr lang="en-US" sz="2000" b="1" i="1" dirty="0" err="1">
                <a:solidFill>
                  <a:srgbClr val="0070C0"/>
                </a:solidFill>
              </a:rPr>
              <a:t>tế</a:t>
            </a:r>
            <a:r>
              <a:rPr lang="en-US" sz="2000" b="1" i="1" dirty="0">
                <a:solidFill>
                  <a:srgbClr val="0070C0"/>
                </a:solidFill>
              </a:rPr>
              <a:t>: </a:t>
            </a:r>
            <a:r>
              <a:rPr lang="en-US" sz="2000" b="1" i="1" dirty="0" err="1">
                <a:solidFill>
                  <a:srgbClr val="0070C0"/>
                </a:solidFill>
              </a:rPr>
              <a:t>Chương</a:t>
            </a:r>
            <a:r>
              <a:rPr lang="en-US" sz="2000" b="1" i="1" dirty="0">
                <a:solidFill>
                  <a:srgbClr val="0070C0"/>
                </a:solidFill>
              </a:rPr>
              <a:t> 1</a:t>
            </a:r>
          </a:p>
          <a:p>
            <a:r>
              <a:rPr lang="en-US" sz="2000" b="1" i="1" dirty="0" err="1">
                <a:solidFill>
                  <a:srgbClr val="0070C0"/>
                </a:solidFill>
              </a:rPr>
              <a:t>Dành</a:t>
            </a:r>
            <a:r>
              <a:rPr lang="en-US" sz="2000" b="1" i="1" dirty="0">
                <a:solidFill>
                  <a:srgbClr val="0070C0"/>
                </a:solidFill>
              </a:rPr>
              <a:t> </a:t>
            </a:r>
            <a:r>
              <a:rPr lang="en-US" sz="2000" b="1" i="1" dirty="0" err="1">
                <a:solidFill>
                  <a:srgbClr val="0070C0"/>
                </a:solidFill>
              </a:rPr>
              <a:t>cho</a:t>
            </a:r>
            <a:r>
              <a:rPr lang="en-US" sz="2000" b="1" i="1" dirty="0">
                <a:solidFill>
                  <a:srgbClr val="0070C0"/>
                </a:solidFill>
              </a:rPr>
              <a:t> </a:t>
            </a:r>
            <a:r>
              <a:rPr lang="en-US" sz="2000" b="1" i="1" dirty="0" err="1">
                <a:solidFill>
                  <a:srgbClr val="0070C0"/>
                </a:solidFill>
              </a:rPr>
              <a:t>hình</a:t>
            </a:r>
            <a:r>
              <a:rPr lang="en-US" sz="2000" b="1" i="1" dirty="0">
                <a:solidFill>
                  <a:srgbClr val="0070C0"/>
                </a:solidFill>
              </a:rPr>
              <a:t> </a:t>
            </a:r>
            <a:r>
              <a:rPr lang="en-US" sz="2000" b="1" i="1" err="1">
                <a:solidFill>
                  <a:srgbClr val="0070C0"/>
                </a:solidFill>
              </a:rPr>
              <a:t>thức</a:t>
            </a:r>
            <a:r>
              <a:rPr lang="en-US" sz="2000" b="1" i="1">
                <a:solidFill>
                  <a:srgbClr val="0070C0"/>
                </a:solidFill>
              </a:rPr>
              <a:t> Thực tập tốt </a:t>
            </a:r>
            <a:r>
              <a:rPr lang="en-US" sz="2000" b="1" i="1" dirty="0" err="1">
                <a:solidFill>
                  <a:srgbClr val="0070C0"/>
                </a:solidFill>
              </a:rPr>
              <a:t>nghiệp</a:t>
            </a:r>
            <a:r>
              <a:rPr lang="en-US" sz="2000" b="1" i="1" dirty="0">
                <a:solidFill>
                  <a:srgbClr val="0070C0"/>
                </a:solidFill>
              </a:rPr>
              <a:t>:   </a:t>
            </a:r>
            <a:r>
              <a:rPr lang="en-US" sz="2000" b="1" i="1" dirty="0" err="1">
                <a:solidFill>
                  <a:srgbClr val="0070C0"/>
                </a:solidFill>
              </a:rPr>
              <a:t>Mục</a:t>
            </a:r>
            <a:r>
              <a:rPr lang="en-US" sz="2000" b="1" i="1" dirty="0">
                <a:solidFill>
                  <a:srgbClr val="0070C0"/>
                </a:solidFill>
              </a:rPr>
              <a:t> 2.1 </a:t>
            </a:r>
            <a:r>
              <a:rPr lang="en-US" sz="2000" b="1" i="1" dirty="0" err="1">
                <a:solidFill>
                  <a:srgbClr val="0070C0"/>
                </a:solidFill>
              </a:rPr>
              <a:t>của</a:t>
            </a:r>
            <a:r>
              <a:rPr lang="en-US" sz="2000" b="1" i="1" dirty="0">
                <a:solidFill>
                  <a:srgbClr val="0070C0"/>
                </a:solidFill>
              </a:rPr>
              <a:t> </a:t>
            </a:r>
            <a:r>
              <a:rPr lang="en-US" sz="2000" b="1" i="1" dirty="0" err="1">
                <a:solidFill>
                  <a:srgbClr val="0070C0"/>
                </a:solidFill>
              </a:rPr>
              <a:t>Chương</a:t>
            </a:r>
            <a:r>
              <a:rPr lang="en-US" sz="2000" b="1" i="1" dirty="0">
                <a:solidFill>
                  <a:srgbClr val="0070C0"/>
                </a:solidFill>
              </a:rPr>
              <a:t> 2</a:t>
            </a:r>
            <a:endParaRPr lang="en-US" sz="2000" dirty="0">
              <a:solidFill>
                <a:srgbClr val="0070C0"/>
              </a:solidFill>
            </a:endParaRPr>
          </a:p>
        </p:txBody>
      </p:sp>
      <p:sp>
        <p:nvSpPr>
          <p:cNvPr id="4" name="Date Placeholder 3">
            <a:extLst>
              <a:ext uri="{FF2B5EF4-FFF2-40B4-BE49-F238E27FC236}">
                <a16:creationId xmlns:a16="http://schemas.microsoft.com/office/drawing/2014/main" id="{94DCCC47-6554-F88F-F6A2-48BDD3122997}"/>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3540565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48578"/>
            <a:ext cx="8180813" cy="4687778"/>
          </a:xfrm>
        </p:spPr>
        <p:txBody>
          <a:bodyPr>
            <a:noAutofit/>
          </a:bodyPr>
          <a:lstStyle/>
          <a:p>
            <a:pPr>
              <a:lnSpc>
                <a:spcPct val="120000"/>
              </a:lnSpc>
            </a:pPr>
            <a:r>
              <a:rPr lang="en-US" sz="1200" b="1" dirty="0"/>
              <a:t>1.1. </a:t>
            </a:r>
            <a:r>
              <a:rPr lang="en-US" sz="1200" b="1" dirty="0" err="1"/>
              <a:t>Giới</a:t>
            </a:r>
            <a:r>
              <a:rPr lang="en-US" sz="1200" b="1" dirty="0"/>
              <a:t> </a:t>
            </a:r>
            <a:r>
              <a:rPr lang="en-US" sz="1200" b="1" dirty="0" err="1"/>
              <a:t>thiệu</a:t>
            </a:r>
            <a:r>
              <a:rPr lang="en-US" sz="1200" b="1" dirty="0"/>
              <a:t> </a:t>
            </a:r>
            <a:r>
              <a:rPr lang="en-US" sz="1200" b="1" dirty="0" err="1"/>
              <a:t>chung</a:t>
            </a:r>
            <a:r>
              <a:rPr lang="en-US" sz="1200" b="1" dirty="0"/>
              <a:t> </a:t>
            </a:r>
            <a:r>
              <a:rPr lang="en-US" sz="1200" b="1" dirty="0" err="1"/>
              <a:t>về</a:t>
            </a:r>
            <a:r>
              <a:rPr lang="en-US" sz="1200" b="1" dirty="0"/>
              <a:t> </a:t>
            </a:r>
            <a:r>
              <a:rPr lang="en-US" sz="1200" b="1" dirty="0" err="1"/>
              <a:t>công</a:t>
            </a:r>
            <a:r>
              <a:rPr lang="en-US" sz="1200" b="1" dirty="0"/>
              <a:t> ty TNHH </a:t>
            </a:r>
            <a:r>
              <a:rPr lang="en-US" sz="1200" b="1" dirty="0" err="1"/>
              <a:t>Thương</a:t>
            </a:r>
            <a:r>
              <a:rPr lang="en-US" sz="1200" b="1" dirty="0"/>
              <a:t> </a:t>
            </a:r>
            <a:r>
              <a:rPr lang="en-US" sz="1200" b="1" dirty="0" err="1"/>
              <a:t>Mại</a:t>
            </a:r>
            <a:r>
              <a:rPr lang="en-US" sz="1200" b="1" dirty="0"/>
              <a:t> </a:t>
            </a:r>
            <a:r>
              <a:rPr lang="en-US" sz="1200" b="1" dirty="0" err="1"/>
              <a:t>Dịch</a:t>
            </a:r>
            <a:r>
              <a:rPr lang="en-US" sz="1200" b="1" dirty="0"/>
              <a:t> </a:t>
            </a:r>
            <a:r>
              <a:rPr lang="en-US" sz="1200" b="1" dirty="0" err="1"/>
              <a:t>Vụ</a:t>
            </a:r>
            <a:r>
              <a:rPr lang="en-US" sz="1200" b="1" dirty="0"/>
              <a:t> ABC</a:t>
            </a:r>
          </a:p>
          <a:p>
            <a:pPr lvl="1">
              <a:lnSpc>
                <a:spcPct val="120000"/>
              </a:lnSpc>
            </a:pPr>
            <a:r>
              <a:rPr lang="en-US" sz="1200" dirty="0" err="1"/>
              <a:t>Giới</a:t>
            </a:r>
            <a:r>
              <a:rPr lang="en-US" sz="1200" dirty="0"/>
              <a:t> </a:t>
            </a:r>
            <a:r>
              <a:rPr lang="en-US" sz="1200" dirty="0" err="1"/>
              <a:t>thiệu</a:t>
            </a:r>
            <a:r>
              <a:rPr lang="en-US" sz="1200" dirty="0"/>
              <a:t> </a:t>
            </a:r>
            <a:r>
              <a:rPr lang="en-US" sz="1200" dirty="0" err="1"/>
              <a:t>chung</a:t>
            </a:r>
            <a:r>
              <a:rPr lang="en-US" sz="1200" dirty="0"/>
              <a:t>, </a:t>
            </a:r>
            <a:r>
              <a:rPr lang="en-US" sz="1200" dirty="0" err="1"/>
              <a:t>Ngành</a:t>
            </a:r>
            <a:r>
              <a:rPr lang="en-US" sz="1200" dirty="0"/>
              <a:t> </a:t>
            </a:r>
            <a:r>
              <a:rPr lang="en-US" sz="1200" dirty="0" err="1"/>
              <a:t>nghề</a:t>
            </a:r>
            <a:r>
              <a:rPr lang="en-US" sz="1200" dirty="0"/>
              <a:t> </a:t>
            </a:r>
            <a:r>
              <a:rPr lang="en-US" sz="1200" dirty="0" err="1"/>
              <a:t>kinh</a:t>
            </a:r>
            <a:r>
              <a:rPr lang="en-US" sz="1200" dirty="0"/>
              <a:t> </a:t>
            </a:r>
            <a:r>
              <a:rPr lang="en-US" sz="1200" dirty="0" err="1"/>
              <a:t>doanh</a:t>
            </a:r>
            <a:r>
              <a:rPr lang="en-US" sz="1200" dirty="0"/>
              <a:t> </a:t>
            </a:r>
            <a:r>
              <a:rPr lang="en-US" sz="1200" dirty="0" err="1"/>
              <a:t>của</a:t>
            </a:r>
            <a:r>
              <a:rPr lang="en-US" sz="1200" dirty="0"/>
              <a:t> </a:t>
            </a:r>
            <a:r>
              <a:rPr lang="en-US" sz="1200" dirty="0" err="1"/>
              <a:t>công</a:t>
            </a:r>
            <a:r>
              <a:rPr lang="en-US" sz="1200" dirty="0"/>
              <a:t> ty </a:t>
            </a:r>
          </a:p>
          <a:p>
            <a:pPr lvl="1">
              <a:lnSpc>
                <a:spcPct val="120000"/>
              </a:lnSpc>
            </a:pPr>
            <a:r>
              <a:rPr lang="en-US" sz="1200" dirty="0" err="1"/>
              <a:t>Quá</a:t>
            </a:r>
            <a:r>
              <a:rPr lang="en-US" sz="1200" dirty="0"/>
              <a:t> </a:t>
            </a:r>
            <a:r>
              <a:rPr lang="en-US" sz="1200" dirty="0" err="1"/>
              <a:t>trình</a:t>
            </a:r>
            <a:r>
              <a:rPr lang="en-US" sz="1200" dirty="0"/>
              <a:t> </a:t>
            </a:r>
            <a:r>
              <a:rPr lang="en-US" sz="1200" dirty="0" err="1"/>
              <a:t>phát</a:t>
            </a:r>
            <a:r>
              <a:rPr lang="en-US" sz="1200" dirty="0"/>
              <a:t> </a:t>
            </a:r>
            <a:r>
              <a:rPr lang="en-US" sz="1200" dirty="0" err="1"/>
              <a:t>triển</a:t>
            </a:r>
            <a:r>
              <a:rPr lang="en-US" sz="1200" dirty="0"/>
              <a:t> </a:t>
            </a:r>
            <a:r>
              <a:rPr lang="en-US" sz="1200" dirty="0" err="1"/>
              <a:t>của</a:t>
            </a:r>
            <a:r>
              <a:rPr lang="en-US" sz="1200" dirty="0"/>
              <a:t> </a:t>
            </a:r>
            <a:r>
              <a:rPr lang="en-US" sz="1200" dirty="0" err="1"/>
              <a:t>công</a:t>
            </a:r>
            <a:r>
              <a:rPr lang="en-US" sz="1200" dirty="0"/>
              <a:t> ty </a:t>
            </a:r>
          </a:p>
          <a:p>
            <a:pPr lvl="1">
              <a:lnSpc>
                <a:spcPct val="120000"/>
              </a:lnSpc>
            </a:pPr>
            <a:r>
              <a:rPr lang="en-US" sz="1200" dirty="0"/>
              <a:t> </a:t>
            </a:r>
            <a:r>
              <a:rPr lang="en-US" sz="1200" dirty="0" err="1"/>
              <a:t>Sơ</a:t>
            </a:r>
            <a:r>
              <a:rPr lang="en-US" sz="1200" dirty="0"/>
              <a:t> </a:t>
            </a:r>
            <a:r>
              <a:rPr lang="en-US" sz="1200" dirty="0" err="1"/>
              <a:t>đồ</a:t>
            </a:r>
            <a:r>
              <a:rPr lang="en-US" sz="1200" dirty="0"/>
              <a:t> </a:t>
            </a:r>
            <a:r>
              <a:rPr lang="en-US" sz="1200" dirty="0" err="1"/>
              <a:t>tổ</a:t>
            </a:r>
            <a:r>
              <a:rPr lang="en-US" sz="1200" dirty="0"/>
              <a:t> </a:t>
            </a:r>
            <a:r>
              <a:rPr lang="en-US" sz="1200" dirty="0" err="1"/>
              <a:t>chức</a:t>
            </a:r>
            <a:r>
              <a:rPr lang="en-US" sz="1200" dirty="0"/>
              <a:t> </a:t>
            </a:r>
            <a:r>
              <a:rPr lang="en-US" sz="1200" dirty="0" err="1"/>
              <a:t>và</a:t>
            </a:r>
            <a:r>
              <a:rPr lang="en-US" sz="1200" dirty="0"/>
              <a:t> </a:t>
            </a:r>
            <a:r>
              <a:rPr lang="en-US" sz="1200" dirty="0" err="1"/>
              <a:t>nhiệm</a:t>
            </a:r>
            <a:r>
              <a:rPr lang="en-US" sz="1200" dirty="0"/>
              <a:t> </a:t>
            </a:r>
            <a:r>
              <a:rPr lang="en-US" sz="1200" dirty="0" err="1"/>
              <a:t>vụ</a:t>
            </a:r>
            <a:r>
              <a:rPr lang="en-US" sz="1200" dirty="0"/>
              <a:t> </a:t>
            </a:r>
            <a:r>
              <a:rPr lang="en-US" sz="1200" dirty="0" err="1"/>
              <a:t>của</a:t>
            </a:r>
            <a:r>
              <a:rPr lang="en-US" sz="1200" dirty="0"/>
              <a:t> </a:t>
            </a:r>
            <a:r>
              <a:rPr lang="en-US" sz="1200" dirty="0" err="1"/>
              <a:t>các</a:t>
            </a:r>
            <a:r>
              <a:rPr lang="en-US" sz="1200" dirty="0"/>
              <a:t> </a:t>
            </a:r>
            <a:r>
              <a:rPr lang="en-US" sz="1200" dirty="0" err="1"/>
              <a:t>phòng</a:t>
            </a:r>
            <a:r>
              <a:rPr lang="en-US" sz="1200" dirty="0"/>
              <a:t> ban </a:t>
            </a:r>
          </a:p>
          <a:p>
            <a:pPr lvl="1">
              <a:lnSpc>
                <a:spcPct val="120000"/>
              </a:lnSpc>
            </a:pPr>
            <a:r>
              <a:rPr lang="en-US" sz="1200" dirty="0" err="1"/>
              <a:t>Tình</a:t>
            </a:r>
            <a:r>
              <a:rPr lang="en-US" sz="1200" dirty="0"/>
              <a:t> </a:t>
            </a:r>
            <a:r>
              <a:rPr lang="en-US" sz="1200" dirty="0" err="1"/>
              <a:t>hình</a:t>
            </a:r>
            <a:r>
              <a:rPr lang="en-US" sz="1200" dirty="0"/>
              <a:t> </a:t>
            </a:r>
            <a:r>
              <a:rPr lang="en-US" sz="1200" dirty="0" err="1"/>
              <a:t>nhân</a:t>
            </a:r>
            <a:r>
              <a:rPr lang="en-US" sz="1200" dirty="0"/>
              <a:t> </a:t>
            </a:r>
            <a:r>
              <a:rPr lang="en-US" sz="1200" dirty="0" err="1"/>
              <a:t>sự</a:t>
            </a:r>
            <a:r>
              <a:rPr lang="en-US" sz="1200" dirty="0"/>
              <a:t> </a:t>
            </a:r>
            <a:r>
              <a:rPr lang="en-US" sz="1200" dirty="0" err="1"/>
              <a:t>của</a:t>
            </a:r>
            <a:r>
              <a:rPr lang="en-US" sz="1200" dirty="0"/>
              <a:t> </a:t>
            </a:r>
            <a:r>
              <a:rPr lang="en-US" sz="1200" dirty="0" err="1"/>
              <a:t>công</a:t>
            </a:r>
            <a:r>
              <a:rPr lang="en-US" sz="1200" dirty="0"/>
              <a:t> ty </a:t>
            </a:r>
            <a:r>
              <a:rPr lang="en-US" sz="1200" dirty="0" err="1"/>
              <a:t>từ</a:t>
            </a:r>
            <a:r>
              <a:rPr lang="en-US" sz="1200" dirty="0"/>
              <a:t> </a:t>
            </a:r>
            <a:r>
              <a:rPr lang="en-US" sz="1200" dirty="0" err="1"/>
              <a:t>năm</a:t>
            </a:r>
            <a:r>
              <a:rPr lang="en-US" sz="1200" dirty="0"/>
              <a:t> 2018-2021</a:t>
            </a:r>
          </a:p>
          <a:p>
            <a:r>
              <a:rPr lang="en-US" sz="1200" b="1" dirty="0"/>
              <a:t>1.2. </a:t>
            </a:r>
            <a:r>
              <a:rPr lang="en-US" sz="1200" b="1" dirty="0" err="1"/>
              <a:t>Tình</a:t>
            </a:r>
            <a:r>
              <a:rPr lang="en-US" sz="1200" b="1" dirty="0"/>
              <a:t> </a:t>
            </a:r>
            <a:r>
              <a:rPr lang="en-US" sz="1200" b="1" dirty="0" err="1"/>
              <a:t>hình</a:t>
            </a:r>
            <a:r>
              <a:rPr lang="en-US" sz="1200" b="1" dirty="0"/>
              <a:t> </a:t>
            </a:r>
            <a:r>
              <a:rPr lang="en-US" sz="1200" b="1" dirty="0" err="1"/>
              <a:t>kinh</a:t>
            </a:r>
            <a:r>
              <a:rPr lang="en-US" sz="1200" b="1" dirty="0"/>
              <a:t> </a:t>
            </a:r>
            <a:r>
              <a:rPr lang="en-US" sz="1200" b="1" dirty="0" err="1"/>
              <a:t>doanh</a:t>
            </a:r>
            <a:r>
              <a:rPr lang="en-US" sz="1200" b="1" dirty="0"/>
              <a:t> </a:t>
            </a:r>
            <a:r>
              <a:rPr lang="en-US" sz="1200" b="1" dirty="0" err="1"/>
              <a:t>của</a:t>
            </a:r>
            <a:r>
              <a:rPr lang="en-US" sz="1200" b="1" dirty="0"/>
              <a:t> </a:t>
            </a:r>
            <a:r>
              <a:rPr lang="en-US" sz="1200" b="1" dirty="0" err="1"/>
              <a:t>doanh</a:t>
            </a:r>
            <a:r>
              <a:rPr lang="en-US" sz="1200" b="1" dirty="0"/>
              <a:t> </a:t>
            </a:r>
            <a:r>
              <a:rPr lang="en-US" sz="1200" b="1" dirty="0" err="1"/>
              <a:t>nghiệp</a:t>
            </a:r>
            <a:r>
              <a:rPr lang="en-US" sz="1200" b="1" dirty="0"/>
              <a:t> </a:t>
            </a:r>
            <a:r>
              <a:rPr lang="en-US" sz="1200" b="1" dirty="0" err="1"/>
              <a:t>từ</a:t>
            </a:r>
            <a:r>
              <a:rPr lang="en-US" sz="1200" b="1" dirty="0"/>
              <a:t> </a:t>
            </a:r>
            <a:r>
              <a:rPr lang="en-US" sz="1200" b="1" dirty="0" err="1"/>
              <a:t>năm</a:t>
            </a:r>
            <a:r>
              <a:rPr lang="en-US" sz="1200" b="1" dirty="0"/>
              <a:t> 2018-2021</a:t>
            </a:r>
            <a:endParaRPr lang="en-US" sz="1200" dirty="0"/>
          </a:p>
          <a:p>
            <a:pPr lvl="1"/>
            <a:r>
              <a:rPr lang="en-US" sz="1200" dirty="0" err="1"/>
              <a:t>Sản</a:t>
            </a:r>
            <a:r>
              <a:rPr lang="en-US" sz="1200" dirty="0"/>
              <a:t> </a:t>
            </a:r>
            <a:r>
              <a:rPr lang="en-US" sz="1200" dirty="0" err="1"/>
              <a:t>phẩm</a:t>
            </a:r>
            <a:r>
              <a:rPr lang="en-US" sz="1200" dirty="0"/>
              <a:t> </a:t>
            </a:r>
            <a:r>
              <a:rPr lang="en-US" sz="1200" dirty="0" err="1"/>
              <a:t>và</a:t>
            </a:r>
            <a:r>
              <a:rPr lang="en-US" sz="1200" dirty="0"/>
              <a:t> </a:t>
            </a:r>
            <a:r>
              <a:rPr lang="en-US" sz="1200" dirty="0" err="1"/>
              <a:t>dịch</a:t>
            </a:r>
            <a:r>
              <a:rPr lang="en-US" sz="1200" dirty="0"/>
              <a:t> </a:t>
            </a:r>
            <a:r>
              <a:rPr lang="en-US" sz="1200" dirty="0" err="1"/>
              <a:t>vụ</a:t>
            </a:r>
            <a:r>
              <a:rPr lang="en-US" sz="1200" dirty="0"/>
              <a:t> </a:t>
            </a:r>
            <a:r>
              <a:rPr lang="en-US" sz="1200" dirty="0" err="1"/>
              <a:t>của</a:t>
            </a:r>
            <a:r>
              <a:rPr lang="en-US" sz="1200" dirty="0"/>
              <a:t> </a:t>
            </a:r>
            <a:r>
              <a:rPr lang="en-US" sz="1200" dirty="0" err="1"/>
              <a:t>doanh</a:t>
            </a:r>
            <a:r>
              <a:rPr lang="en-US" sz="1200" dirty="0"/>
              <a:t> </a:t>
            </a:r>
            <a:r>
              <a:rPr lang="en-US" sz="1200" dirty="0" err="1"/>
              <a:t>nghiệp</a:t>
            </a:r>
            <a:endParaRPr lang="en-US" sz="1200" dirty="0"/>
          </a:p>
          <a:p>
            <a:pPr lvl="1"/>
            <a:r>
              <a:rPr lang="en-US" sz="1200" dirty="0" err="1"/>
              <a:t>Khách</a:t>
            </a:r>
            <a:r>
              <a:rPr lang="en-US" sz="1200" dirty="0"/>
              <a:t> </a:t>
            </a:r>
            <a:r>
              <a:rPr lang="en-US" sz="1200" dirty="0" err="1"/>
              <a:t>hàng</a:t>
            </a:r>
            <a:r>
              <a:rPr lang="en-US" sz="1200" dirty="0"/>
              <a:t>/Thị </a:t>
            </a:r>
            <a:r>
              <a:rPr lang="en-US" sz="1200" dirty="0" err="1"/>
              <a:t>trường</a:t>
            </a:r>
            <a:r>
              <a:rPr lang="en-US" sz="1200" dirty="0"/>
              <a:t> </a:t>
            </a:r>
            <a:r>
              <a:rPr lang="en-US" sz="1200" dirty="0" err="1"/>
              <a:t>xuất</a:t>
            </a:r>
            <a:r>
              <a:rPr lang="en-US" sz="1200" dirty="0"/>
              <a:t> </a:t>
            </a:r>
            <a:r>
              <a:rPr lang="en-US" sz="1200" dirty="0" err="1"/>
              <a:t>nhập</a:t>
            </a:r>
            <a:r>
              <a:rPr lang="en-US" sz="1200" dirty="0"/>
              <a:t> </a:t>
            </a:r>
            <a:r>
              <a:rPr lang="en-US" sz="1200" dirty="0" err="1"/>
              <a:t>khẩu</a:t>
            </a:r>
            <a:r>
              <a:rPr lang="en-US" sz="1200" dirty="0"/>
              <a:t> </a:t>
            </a:r>
            <a:r>
              <a:rPr lang="en-US" sz="1200" dirty="0" err="1"/>
              <a:t>của</a:t>
            </a:r>
            <a:r>
              <a:rPr lang="en-US" sz="1200" dirty="0"/>
              <a:t> </a:t>
            </a:r>
            <a:r>
              <a:rPr lang="en-US" sz="1200" dirty="0" err="1"/>
              <a:t>doanh</a:t>
            </a:r>
            <a:r>
              <a:rPr lang="en-US" sz="1200" dirty="0"/>
              <a:t> </a:t>
            </a:r>
            <a:r>
              <a:rPr lang="en-US" sz="1200" dirty="0" err="1"/>
              <a:t>nghiệp</a:t>
            </a:r>
            <a:endParaRPr lang="en-US" sz="1200" dirty="0"/>
          </a:p>
          <a:p>
            <a:pPr lvl="1"/>
            <a:r>
              <a:rPr lang="en-US" sz="1200" dirty="0" err="1"/>
              <a:t>Đối</a:t>
            </a:r>
            <a:r>
              <a:rPr lang="en-US" sz="1200" dirty="0"/>
              <a:t> </a:t>
            </a:r>
            <a:r>
              <a:rPr lang="en-US" sz="1200" dirty="0" err="1"/>
              <a:t>thủ</a:t>
            </a:r>
            <a:r>
              <a:rPr lang="en-US" sz="1200" dirty="0"/>
              <a:t> </a:t>
            </a:r>
            <a:r>
              <a:rPr lang="en-US" sz="1200" dirty="0" err="1"/>
              <a:t>cạnh</a:t>
            </a:r>
            <a:r>
              <a:rPr lang="en-US" sz="1200" dirty="0"/>
              <a:t> </a:t>
            </a:r>
            <a:r>
              <a:rPr lang="en-US" sz="1200" dirty="0" err="1"/>
              <a:t>tranh</a:t>
            </a:r>
            <a:r>
              <a:rPr lang="en-US" sz="1200" dirty="0"/>
              <a:t> </a:t>
            </a:r>
            <a:r>
              <a:rPr lang="en-US" sz="1200" dirty="0" err="1"/>
              <a:t>của</a:t>
            </a:r>
            <a:r>
              <a:rPr lang="en-US" sz="1200" dirty="0"/>
              <a:t> </a:t>
            </a:r>
            <a:r>
              <a:rPr lang="en-US" sz="1200" dirty="0" err="1"/>
              <a:t>doanh</a:t>
            </a:r>
            <a:r>
              <a:rPr lang="en-US" sz="1200" dirty="0"/>
              <a:t> </a:t>
            </a:r>
            <a:r>
              <a:rPr lang="en-US" sz="1200" dirty="0" err="1"/>
              <a:t>nghiệp</a:t>
            </a:r>
            <a:endParaRPr lang="en-US" sz="1200" dirty="0"/>
          </a:p>
          <a:p>
            <a:pPr lvl="1"/>
            <a:r>
              <a:rPr lang="en-US" sz="1200" dirty="0"/>
              <a:t>(</a:t>
            </a:r>
            <a:r>
              <a:rPr lang="en-US" sz="1200" i="1" dirty="0" err="1"/>
              <a:t>Các</a:t>
            </a:r>
            <a:r>
              <a:rPr lang="en-US" sz="1200" i="1" dirty="0"/>
              <a:t> </a:t>
            </a:r>
            <a:r>
              <a:rPr lang="en-US" sz="1200" i="1" dirty="0" err="1"/>
              <a:t>kênh</a:t>
            </a:r>
            <a:r>
              <a:rPr lang="en-US" sz="1200" i="1" dirty="0"/>
              <a:t> </a:t>
            </a:r>
            <a:r>
              <a:rPr lang="en-US" sz="1200" i="1" dirty="0" err="1"/>
              <a:t>phân</a:t>
            </a:r>
            <a:r>
              <a:rPr lang="en-US" sz="1200" i="1" dirty="0"/>
              <a:t> </a:t>
            </a:r>
            <a:r>
              <a:rPr lang="en-US" sz="1200" i="1" dirty="0" err="1"/>
              <a:t>phối</a:t>
            </a:r>
            <a:r>
              <a:rPr lang="en-US" sz="1200" i="1" dirty="0"/>
              <a:t> </a:t>
            </a:r>
            <a:r>
              <a:rPr lang="en-US" sz="1200" i="1" dirty="0" err="1"/>
              <a:t>của</a:t>
            </a:r>
            <a:r>
              <a:rPr lang="en-US" sz="1200" i="1" dirty="0"/>
              <a:t> </a:t>
            </a:r>
            <a:r>
              <a:rPr lang="en-US" sz="1200" i="1" dirty="0" err="1"/>
              <a:t>công</a:t>
            </a:r>
            <a:r>
              <a:rPr lang="en-US" sz="1200" i="1" dirty="0"/>
              <a:t> ty; </a:t>
            </a:r>
            <a:r>
              <a:rPr lang="en-US" sz="1200" i="1" dirty="0" err="1"/>
              <a:t>Phương</a:t>
            </a:r>
            <a:r>
              <a:rPr lang="en-US" sz="1200" i="1" dirty="0"/>
              <a:t> </a:t>
            </a:r>
            <a:r>
              <a:rPr lang="en-US" sz="1200" i="1" dirty="0" err="1"/>
              <a:t>thức</a:t>
            </a:r>
            <a:r>
              <a:rPr lang="en-US" sz="1200" i="1" dirty="0"/>
              <a:t> </a:t>
            </a:r>
            <a:r>
              <a:rPr lang="en-US" sz="1200" i="1" dirty="0" err="1"/>
              <a:t>thanh</a:t>
            </a:r>
            <a:r>
              <a:rPr lang="en-US" sz="1200" i="1" dirty="0"/>
              <a:t> </a:t>
            </a:r>
            <a:r>
              <a:rPr lang="en-US" sz="1200" i="1" dirty="0" err="1"/>
              <a:t>toán</a:t>
            </a:r>
            <a:r>
              <a:rPr lang="en-US" sz="1200" i="1" dirty="0"/>
              <a:t>/ </a:t>
            </a:r>
            <a:r>
              <a:rPr lang="en-US" sz="1200" i="1" dirty="0" err="1"/>
              <a:t>phương</a:t>
            </a:r>
            <a:r>
              <a:rPr lang="en-US" sz="1200" i="1" dirty="0"/>
              <a:t> </a:t>
            </a:r>
            <a:r>
              <a:rPr lang="en-US" sz="1200" i="1" dirty="0" err="1"/>
              <a:t>thức</a:t>
            </a:r>
            <a:r>
              <a:rPr lang="en-US" sz="1200" i="1" dirty="0"/>
              <a:t> </a:t>
            </a:r>
            <a:r>
              <a:rPr lang="en-US" sz="1200" i="1" dirty="0" err="1"/>
              <a:t>kinh</a:t>
            </a:r>
            <a:r>
              <a:rPr lang="en-US" sz="1200" i="1" dirty="0"/>
              <a:t> </a:t>
            </a:r>
            <a:r>
              <a:rPr lang="en-US" sz="1200" i="1" dirty="0" err="1"/>
              <a:t>doanh</a:t>
            </a:r>
            <a:r>
              <a:rPr lang="en-US" sz="1200" i="1" dirty="0"/>
              <a:t> </a:t>
            </a:r>
            <a:r>
              <a:rPr lang="en-US" sz="1200" i="1" dirty="0" err="1"/>
              <a:t>của</a:t>
            </a:r>
            <a:r>
              <a:rPr lang="en-US" sz="1200" i="1" dirty="0"/>
              <a:t> </a:t>
            </a:r>
            <a:r>
              <a:rPr lang="en-US" sz="1200" i="1" dirty="0" err="1"/>
              <a:t>doanh</a:t>
            </a:r>
            <a:r>
              <a:rPr lang="en-US" sz="1200" i="1" dirty="0"/>
              <a:t> </a:t>
            </a:r>
            <a:r>
              <a:rPr lang="en-US" sz="1200" i="1" dirty="0" err="1"/>
              <a:t>nghiệp</a:t>
            </a:r>
            <a:r>
              <a:rPr lang="en-US" sz="1200" i="1" dirty="0"/>
              <a:t>)</a:t>
            </a:r>
          </a:p>
          <a:p>
            <a:pPr lvl="1"/>
            <a:r>
              <a:rPr lang="en-US" sz="1200" i="1" dirty="0"/>
              <a:t>(</a:t>
            </a:r>
            <a:r>
              <a:rPr lang="en-US" sz="1200" i="1" dirty="0" err="1"/>
              <a:t>Tình</a:t>
            </a:r>
            <a:r>
              <a:rPr lang="en-US" sz="1200" i="1" dirty="0"/>
              <a:t> </a:t>
            </a:r>
            <a:r>
              <a:rPr lang="en-US" sz="1200" i="1" dirty="0" err="1"/>
              <a:t>hình</a:t>
            </a:r>
            <a:r>
              <a:rPr lang="en-US" sz="1200" i="1" dirty="0"/>
              <a:t> </a:t>
            </a:r>
            <a:r>
              <a:rPr lang="en-US" sz="1200" i="1" dirty="0" err="1"/>
              <a:t>xuất</a:t>
            </a:r>
            <a:r>
              <a:rPr lang="en-US" sz="1200" i="1" dirty="0"/>
              <a:t>, </a:t>
            </a:r>
            <a:r>
              <a:rPr lang="en-US" sz="1200" i="1" dirty="0" err="1"/>
              <a:t>nhập</a:t>
            </a:r>
            <a:r>
              <a:rPr lang="en-US" sz="1200" i="1" dirty="0"/>
              <a:t> </a:t>
            </a:r>
            <a:r>
              <a:rPr lang="en-US" sz="1200" i="1" dirty="0" err="1"/>
              <a:t>khẩu</a:t>
            </a:r>
            <a:r>
              <a:rPr lang="en-US" sz="1200" i="1" dirty="0"/>
              <a:t> </a:t>
            </a:r>
            <a:r>
              <a:rPr lang="en-US" sz="1200" i="1" dirty="0" err="1"/>
              <a:t>của</a:t>
            </a:r>
            <a:r>
              <a:rPr lang="en-US" sz="1200" i="1" dirty="0"/>
              <a:t> </a:t>
            </a:r>
            <a:r>
              <a:rPr lang="en-US" sz="1200" i="1" dirty="0" err="1"/>
              <a:t>doanh</a:t>
            </a:r>
            <a:r>
              <a:rPr lang="en-US" sz="1200" i="1" dirty="0"/>
              <a:t> </a:t>
            </a:r>
            <a:r>
              <a:rPr lang="en-US" sz="1200" i="1" dirty="0" err="1"/>
              <a:t>nghiệp</a:t>
            </a:r>
            <a:r>
              <a:rPr lang="en-US" sz="1200" i="1" dirty="0"/>
              <a:t>)</a:t>
            </a:r>
          </a:p>
          <a:p>
            <a:pPr lvl="1"/>
            <a:r>
              <a:rPr lang="en-US" sz="1200" i="1" dirty="0"/>
              <a:t>(</a:t>
            </a:r>
            <a:r>
              <a:rPr lang="en-US" sz="1200" i="1" dirty="0" err="1"/>
              <a:t>Tình</a:t>
            </a:r>
            <a:r>
              <a:rPr lang="en-US" sz="1200" i="1" dirty="0"/>
              <a:t> </a:t>
            </a:r>
            <a:r>
              <a:rPr lang="en-US" sz="1200" i="1" dirty="0" err="1"/>
              <a:t>hình</a:t>
            </a:r>
            <a:r>
              <a:rPr lang="en-US" sz="1200" i="1" dirty="0"/>
              <a:t> </a:t>
            </a:r>
            <a:r>
              <a:rPr lang="en-US" sz="1200" i="1" dirty="0" err="1"/>
              <a:t>hoạt</a:t>
            </a:r>
            <a:r>
              <a:rPr lang="en-US" sz="1200" i="1" dirty="0"/>
              <a:t> </a:t>
            </a:r>
            <a:r>
              <a:rPr lang="en-US" sz="1200" i="1" dirty="0" err="1"/>
              <a:t>động</a:t>
            </a:r>
            <a:r>
              <a:rPr lang="en-US" sz="1200" i="1" dirty="0"/>
              <a:t> Marketing </a:t>
            </a:r>
            <a:r>
              <a:rPr lang="en-US" sz="1200" i="1" dirty="0" err="1"/>
              <a:t>của</a:t>
            </a:r>
            <a:r>
              <a:rPr lang="en-US" sz="1200" i="1" dirty="0"/>
              <a:t> </a:t>
            </a:r>
            <a:r>
              <a:rPr lang="en-US" sz="1200" i="1" dirty="0" err="1"/>
              <a:t>doanh</a:t>
            </a:r>
            <a:r>
              <a:rPr lang="en-US" sz="1200" i="1" dirty="0"/>
              <a:t> </a:t>
            </a:r>
            <a:r>
              <a:rPr lang="en-US" sz="1200" i="1" dirty="0" err="1"/>
              <a:t>nghiệp</a:t>
            </a:r>
            <a:r>
              <a:rPr lang="en-US" sz="1200" i="1" dirty="0"/>
              <a:t> ….)</a:t>
            </a:r>
          </a:p>
          <a:p>
            <a:pPr>
              <a:lnSpc>
                <a:spcPct val="110000"/>
              </a:lnSpc>
            </a:pPr>
            <a:r>
              <a:rPr lang="en-US" sz="1200" b="1" dirty="0"/>
              <a:t>1.3. </a:t>
            </a:r>
            <a:r>
              <a:rPr lang="en-US" sz="1200" b="1" dirty="0" err="1"/>
              <a:t>Phân</a:t>
            </a:r>
            <a:r>
              <a:rPr lang="en-US" sz="1200" b="1" dirty="0"/>
              <a:t> </a:t>
            </a:r>
            <a:r>
              <a:rPr lang="en-US" sz="1200" b="1" dirty="0" err="1"/>
              <a:t>tích</a:t>
            </a:r>
            <a:r>
              <a:rPr lang="en-US" sz="1200" b="1" dirty="0"/>
              <a:t> </a:t>
            </a:r>
            <a:r>
              <a:rPr lang="en-US" sz="1200" b="1" dirty="0" err="1"/>
              <a:t>hiệu</a:t>
            </a:r>
            <a:r>
              <a:rPr lang="en-US" sz="1200" b="1" dirty="0"/>
              <a:t> </a:t>
            </a:r>
            <a:r>
              <a:rPr lang="en-US" sz="1200" b="1" dirty="0" err="1"/>
              <a:t>quả</a:t>
            </a:r>
            <a:r>
              <a:rPr lang="en-US" sz="1200" b="1" dirty="0"/>
              <a:t>/</a:t>
            </a:r>
            <a:r>
              <a:rPr lang="en-US" sz="1200" b="1" dirty="0" err="1"/>
              <a:t>kết</a:t>
            </a:r>
            <a:r>
              <a:rPr lang="en-US" sz="1200" b="1" dirty="0"/>
              <a:t> </a:t>
            </a:r>
            <a:r>
              <a:rPr lang="en-US" sz="1200" b="1" dirty="0" err="1"/>
              <a:t>quả</a:t>
            </a:r>
            <a:r>
              <a:rPr lang="en-US" sz="1200" b="1" dirty="0"/>
              <a:t> </a:t>
            </a:r>
            <a:r>
              <a:rPr lang="en-US" sz="1200" b="1" dirty="0" err="1"/>
              <a:t>hoạt</a:t>
            </a:r>
            <a:r>
              <a:rPr lang="en-US" sz="1200" b="1" dirty="0"/>
              <a:t> </a:t>
            </a:r>
            <a:r>
              <a:rPr lang="en-US" sz="1200" b="1" dirty="0" err="1"/>
              <a:t>động</a:t>
            </a:r>
            <a:r>
              <a:rPr lang="en-US" sz="1200" b="1" dirty="0"/>
              <a:t> </a:t>
            </a:r>
            <a:r>
              <a:rPr lang="en-US" sz="1200" b="1" dirty="0" err="1"/>
              <a:t>kinh</a:t>
            </a:r>
            <a:r>
              <a:rPr lang="en-US" sz="1200" b="1" dirty="0"/>
              <a:t> </a:t>
            </a:r>
            <a:r>
              <a:rPr lang="en-US" sz="1200" b="1" dirty="0" err="1"/>
              <a:t>doanh</a:t>
            </a:r>
            <a:r>
              <a:rPr lang="en-US" sz="1200" b="1" dirty="0"/>
              <a:t> </a:t>
            </a:r>
            <a:r>
              <a:rPr lang="en-US" sz="1200" b="1" dirty="0" err="1"/>
              <a:t>của</a:t>
            </a:r>
            <a:r>
              <a:rPr lang="en-US" sz="1200" b="1" dirty="0"/>
              <a:t> </a:t>
            </a:r>
            <a:r>
              <a:rPr lang="en-US" sz="1200" b="1" dirty="0" err="1"/>
              <a:t>doanh</a:t>
            </a:r>
            <a:r>
              <a:rPr lang="en-US" sz="1200" b="1" dirty="0"/>
              <a:t> </a:t>
            </a:r>
            <a:r>
              <a:rPr lang="en-US" sz="1200" b="1" dirty="0" err="1"/>
              <a:t>nghiệp</a:t>
            </a:r>
            <a:r>
              <a:rPr lang="en-US" sz="1200" b="1" dirty="0"/>
              <a:t> </a:t>
            </a:r>
            <a:r>
              <a:rPr lang="en-US" sz="1200" b="1" dirty="0" err="1"/>
              <a:t>từ</a:t>
            </a:r>
            <a:r>
              <a:rPr lang="en-US" sz="1200" b="1" dirty="0"/>
              <a:t> </a:t>
            </a:r>
            <a:r>
              <a:rPr lang="en-US" sz="1200" b="1" dirty="0" err="1"/>
              <a:t>năm</a:t>
            </a:r>
            <a:r>
              <a:rPr lang="en-US" sz="1200" b="1" dirty="0"/>
              <a:t> 2018-2021</a:t>
            </a:r>
            <a:endParaRPr lang="en-US" sz="1200" dirty="0"/>
          </a:p>
          <a:p>
            <a:pPr lvl="1">
              <a:lnSpc>
                <a:spcPct val="110000"/>
              </a:lnSpc>
            </a:pPr>
            <a:r>
              <a:rPr lang="en-US" sz="1200" dirty="0"/>
              <a:t>1.3.1. </a:t>
            </a:r>
            <a:r>
              <a:rPr lang="en-US" sz="1200" dirty="0" err="1"/>
              <a:t>Doanh</a:t>
            </a:r>
            <a:r>
              <a:rPr lang="en-US" sz="1200" dirty="0"/>
              <a:t> </a:t>
            </a:r>
            <a:r>
              <a:rPr lang="en-US" sz="1200" dirty="0" err="1"/>
              <a:t>thu</a:t>
            </a:r>
            <a:r>
              <a:rPr lang="en-US" sz="1200" dirty="0"/>
              <a:t>, </a:t>
            </a:r>
            <a:r>
              <a:rPr lang="en-US" sz="1200" dirty="0" err="1"/>
              <a:t>Lợi</a:t>
            </a:r>
            <a:r>
              <a:rPr lang="en-US" sz="1200" dirty="0"/>
              <a:t> </a:t>
            </a:r>
            <a:r>
              <a:rPr lang="en-US" sz="1200" dirty="0" err="1"/>
              <a:t>nhuận</a:t>
            </a:r>
            <a:r>
              <a:rPr lang="en-US" sz="1200" dirty="0"/>
              <a:t>, Chi </a:t>
            </a:r>
            <a:r>
              <a:rPr lang="en-US" sz="1200" dirty="0" err="1"/>
              <a:t>phí</a:t>
            </a:r>
            <a:r>
              <a:rPr lang="en-US" sz="1200" dirty="0"/>
              <a:t>, </a:t>
            </a:r>
            <a:r>
              <a:rPr lang="en-US" sz="1200" dirty="0" err="1"/>
              <a:t>Vốn</a:t>
            </a:r>
            <a:r>
              <a:rPr lang="en-US" sz="1200" dirty="0"/>
              <a:t> </a:t>
            </a:r>
          </a:p>
          <a:p>
            <a:pPr lvl="1">
              <a:lnSpc>
                <a:spcPct val="110000"/>
              </a:lnSpc>
            </a:pPr>
            <a:r>
              <a:rPr lang="en-US" sz="1200" dirty="0"/>
              <a:t>1.3.2. </a:t>
            </a:r>
            <a:r>
              <a:rPr lang="en-US" sz="1200" dirty="0" err="1"/>
              <a:t>Các</a:t>
            </a:r>
            <a:r>
              <a:rPr lang="en-US" sz="1200" dirty="0"/>
              <a:t> </a:t>
            </a:r>
            <a:r>
              <a:rPr lang="en-US" sz="1200" dirty="0" err="1"/>
              <a:t>yếu</a:t>
            </a:r>
            <a:r>
              <a:rPr lang="en-US" sz="1200" dirty="0"/>
              <a:t> </a:t>
            </a:r>
            <a:r>
              <a:rPr lang="en-US" sz="1200" dirty="0" err="1"/>
              <a:t>tố</a:t>
            </a:r>
            <a:r>
              <a:rPr lang="en-US" sz="1200" dirty="0"/>
              <a:t> </a:t>
            </a:r>
            <a:r>
              <a:rPr lang="en-US" sz="1200" dirty="0" err="1"/>
              <a:t>sản</a:t>
            </a:r>
            <a:r>
              <a:rPr lang="en-US" sz="1200" dirty="0"/>
              <a:t> </a:t>
            </a:r>
            <a:r>
              <a:rPr lang="en-US" sz="1200" dirty="0" err="1"/>
              <a:t>xuất</a:t>
            </a:r>
            <a:r>
              <a:rPr lang="en-US" sz="1200" dirty="0"/>
              <a:t> </a:t>
            </a:r>
            <a:r>
              <a:rPr lang="en-US" sz="1200" dirty="0" err="1"/>
              <a:t>trong</a:t>
            </a:r>
            <a:r>
              <a:rPr lang="en-US" sz="1200" dirty="0"/>
              <a:t> </a:t>
            </a:r>
            <a:r>
              <a:rPr lang="en-US" sz="1200" dirty="0" err="1"/>
              <a:t>kinh</a:t>
            </a:r>
            <a:r>
              <a:rPr lang="en-US" sz="1200" dirty="0"/>
              <a:t> </a:t>
            </a:r>
            <a:r>
              <a:rPr lang="en-US" sz="1200" dirty="0" err="1"/>
              <a:t>doanh</a:t>
            </a:r>
            <a:r>
              <a:rPr lang="en-US" sz="1200" dirty="0"/>
              <a:t>, </a:t>
            </a:r>
            <a:r>
              <a:rPr lang="en-US" sz="1200" dirty="0" err="1"/>
              <a:t>Dòng</a:t>
            </a:r>
            <a:r>
              <a:rPr lang="en-US" sz="1200" dirty="0"/>
              <a:t> </a:t>
            </a:r>
            <a:r>
              <a:rPr lang="en-US" sz="1200" dirty="0" err="1"/>
              <a:t>tiền</a:t>
            </a:r>
            <a:r>
              <a:rPr lang="en-US" sz="1200" dirty="0"/>
              <a:t> </a:t>
            </a:r>
            <a:r>
              <a:rPr lang="en-US" sz="1200" dirty="0" err="1"/>
              <a:t>và</a:t>
            </a:r>
            <a:r>
              <a:rPr lang="en-US" sz="1200" dirty="0"/>
              <a:t> </a:t>
            </a:r>
            <a:r>
              <a:rPr lang="en-US" sz="1200" dirty="0" err="1"/>
              <a:t>khấu</a:t>
            </a:r>
            <a:r>
              <a:rPr lang="en-US" sz="1200" dirty="0"/>
              <a:t> </a:t>
            </a:r>
            <a:r>
              <a:rPr lang="en-US" sz="1200" dirty="0" err="1"/>
              <a:t>hao</a:t>
            </a:r>
            <a:r>
              <a:rPr lang="en-US" sz="1200" dirty="0"/>
              <a:t> </a:t>
            </a:r>
            <a:r>
              <a:rPr lang="en-US" sz="1200" dirty="0" err="1"/>
              <a:t>tài</a:t>
            </a:r>
            <a:r>
              <a:rPr lang="en-US" sz="1200" dirty="0"/>
              <a:t> </a:t>
            </a:r>
            <a:r>
              <a:rPr lang="en-US" sz="1200" dirty="0" err="1"/>
              <a:t>sản</a:t>
            </a:r>
            <a:r>
              <a:rPr lang="en-US" sz="1200" dirty="0"/>
              <a:t> </a:t>
            </a:r>
            <a:r>
              <a:rPr lang="en-US" sz="1200" dirty="0" err="1"/>
              <a:t>cố</a:t>
            </a:r>
            <a:r>
              <a:rPr lang="en-US" sz="1200" dirty="0"/>
              <a:t> </a:t>
            </a:r>
            <a:r>
              <a:rPr lang="en-US" sz="1200" dirty="0" err="1"/>
              <a:t>định</a:t>
            </a:r>
            <a:r>
              <a:rPr lang="en-US" sz="1200" dirty="0"/>
              <a:t>, </a:t>
            </a:r>
            <a:r>
              <a:rPr lang="en-US" sz="1200" dirty="0" err="1"/>
              <a:t>Phân</a:t>
            </a:r>
            <a:r>
              <a:rPr lang="en-US" sz="1200" dirty="0"/>
              <a:t> </a:t>
            </a:r>
            <a:r>
              <a:rPr lang="en-US" sz="1200" dirty="0" err="1"/>
              <a:t>tích</a:t>
            </a:r>
            <a:r>
              <a:rPr lang="en-US" sz="1200" dirty="0"/>
              <a:t> </a:t>
            </a:r>
            <a:r>
              <a:rPr lang="en-US" sz="1200" dirty="0" err="1"/>
              <a:t>báo</a:t>
            </a:r>
            <a:r>
              <a:rPr lang="en-US" sz="1200" dirty="0"/>
              <a:t> </a:t>
            </a:r>
            <a:r>
              <a:rPr lang="en-US" sz="1200" dirty="0" err="1"/>
              <a:t>cáo</a:t>
            </a:r>
            <a:r>
              <a:rPr lang="en-US" sz="1200" dirty="0"/>
              <a:t> </a:t>
            </a:r>
            <a:r>
              <a:rPr lang="en-US" sz="1200" dirty="0" err="1"/>
              <a:t>tài</a:t>
            </a:r>
            <a:r>
              <a:rPr lang="en-US" sz="1200" dirty="0"/>
              <a:t> </a:t>
            </a:r>
            <a:r>
              <a:rPr lang="en-US" sz="1200" dirty="0" err="1"/>
              <a:t>chính</a:t>
            </a:r>
            <a:endParaRPr lang="en-US" sz="1200" dirty="0"/>
          </a:p>
          <a:p>
            <a:pPr>
              <a:lnSpc>
                <a:spcPct val="110000"/>
              </a:lnSpc>
            </a:pPr>
            <a:r>
              <a:rPr lang="en-US" sz="1200" b="1" dirty="0"/>
              <a:t>1.4. </a:t>
            </a:r>
            <a:r>
              <a:rPr lang="en-US" sz="1200" b="1" dirty="0" err="1"/>
              <a:t>Phân</a:t>
            </a:r>
            <a:r>
              <a:rPr lang="en-US" sz="1200" b="1" dirty="0"/>
              <a:t> </a:t>
            </a:r>
            <a:r>
              <a:rPr lang="en-US" sz="1200" b="1" dirty="0" err="1"/>
              <a:t>tích</a:t>
            </a:r>
            <a:r>
              <a:rPr lang="en-US" sz="1200" b="1" dirty="0"/>
              <a:t> SWOT </a:t>
            </a:r>
            <a:r>
              <a:rPr lang="en-US" sz="1200" b="1" dirty="0" err="1"/>
              <a:t>chung</a:t>
            </a:r>
            <a:r>
              <a:rPr lang="en-US" sz="1200" b="1" dirty="0"/>
              <a:t> </a:t>
            </a:r>
            <a:r>
              <a:rPr lang="en-US" sz="1200" b="1" dirty="0" err="1"/>
              <a:t>công</a:t>
            </a:r>
            <a:r>
              <a:rPr lang="en-US" sz="1200" b="1" dirty="0"/>
              <a:t> ty TNHH </a:t>
            </a:r>
            <a:r>
              <a:rPr lang="en-US" sz="1200" b="1" dirty="0" err="1"/>
              <a:t>Thương</a:t>
            </a:r>
            <a:r>
              <a:rPr lang="en-US" sz="1200" b="1" dirty="0"/>
              <a:t> </a:t>
            </a:r>
            <a:r>
              <a:rPr lang="en-US" sz="1200" b="1" dirty="0" err="1"/>
              <a:t>mại</a:t>
            </a:r>
            <a:r>
              <a:rPr lang="en-US" sz="1200" b="1" dirty="0"/>
              <a:t> </a:t>
            </a:r>
            <a:r>
              <a:rPr lang="en-US" sz="1200" b="1" dirty="0" err="1"/>
              <a:t>dịch</a:t>
            </a:r>
            <a:r>
              <a:rPr lang="en-US" sz="1200" b="1" dirty="0"/>
              <a:t> </a:t>
            </a:r>
            <a:r>
              <a:rPr lang="en-US" sz="1200" b="1" dirty="0" err="1"/>
              <a:t>vụ</a:t>
            </a:r>
            <a:r>
              <a:rPr lang="en-US" sz="1200" b="1" dirty="0"/>
              <a:t> ABC</a:t>
            </a:r>
            <a:endParaRPr lang="en-US" sz="1200" dirty="0"/>
          </a:p>
        </p:txBody>
      </p:sp>
      <p:sp>
        <p:nvSpPr>
          <p:cNvPr id="5" name="Rectangle 4">
            <a:extLst>
              <a:ext uri="{FF2B5EF4-FFF2-40B4-BE49-F238E27FC236}">
                <a16:creationId xmlns:a16="http://schemas.microsoft.com/office/drawing/2014/main" id="{941BE087-CE65-4F80-B961-A444291EAEC2}"/>
              </a:ext>
            </a:extLst>
          </p:cNvPr>
          <p:cNvSpPr/>
          <p:nvPr/>
        </p:nvSpPr>
        <p:spPr>
          <a:xfrm>
            <a:off x="436093" y="5969653"/>
            <a:ext cx="8271814" cy="523220"/>
          </a:xfrm>
          <a:prstGeom prst="rect">
            <a:avLst/>
          </a:prstGeom>
        </p:spPr>
        <p:txBody>
          <a:bodyPr wrap="square">
            <a:spAutoFit/>
          </a:bodyPr>
          <a:lstStyle/>
          <a:p>
            <a:r>
              <a:rPr lang="vi-VN" sz="1400" i="1" dirty="0">
                <a:solidFill>
                  <a:srgbClr val="FF0000"/>
                </a:solidFill>
              </a:rPr>
              <a:t>Tóm tắt những điểm chính trong tình hình hoạt động kinh doanh, hiệu quả kinh doanh của doanh nghiệp trong 2-3 năm gần nhất. Những thông tin bổ sung thêm có thể đưa vào </a:t>
            </a:r>
            <a:r>
              <a:rPr lang="vi-VN" sz="1400" i="1">
                <a:solidFill>
                  <a:srgbClr val="FF0000"/>
                </a:solidFill>
              </a:rPr>
              <a:t>phụ lục. </a:t>
            </a:r>
            <a:endParaRPr lang="vi-VN" sz="1400" i="1" dirty="0">
              <a:solidFill>
                <a:srgbClr val="FF0000"/>
              </a:solidFill>
            </a:endParaRPr>
          </a:p>
        </p:txBody>
      </p:sp>
      <p:sp>
        <p:nvSpPr>
          <p:cNvPr id="7" name="Title 6">
            <a:extLst>
              <a:ext uri="{FF2B5EF4-FFF2-40B4-BE49-F238E27FC236}">
                <a16:creationId xmlns:a16="http://schemas.microsoft.com/office/drawing/2014/main" id="{3E7521EA-BD9B-44A1-8C4E-7F94A349DDF3}"/>
              </a:ext>
            </a:extLst>
          </p:cNvPr>
          <p:cNvSpPr>
            <a:spLocks noGrp="1"/>
          </p:cNvSpPr>
          <p:nvPr>
            <p:ph type="title"/>
          </p:nvPr>
        </p:nvSpPr>
        <p:spPr>
          <a:xfrm>
            <a:off x="628650" y="509652"/>
            <a:ext cx="7886700" cy="783450"/>
          </a:xfrm>
        </p:spPr>
        <p:txBody>
          <a:bodyPr>
            <a:normAutofit/>
          </a:bodyPr>
          <a:lstStyle/>
          <a:p>
            <a:r>
              <a:rPr lang="en-US" sz="2800" b="1" dirty="0"/>
              <a:t>GIỚI THIỆU DOANH NGHIỆP</a:t>
            </a:r>
            <a:endParaRPr lang="en-US" sz="2800" dirty="0"/>
          </a:p>
        </p:txBody>
      </p:sp>
      <p:sp>
        <p:nvSpPr>
          <p:cNvPr id="2" name="Date Placeholder 3">
            <a:extLst>
              <a:ext uri="{FF2B5EF4-FFF2-40B4-BE49-F238E27FC236}">
                <a16:creationId xmlns:a16="http://schemas.microsoft.com/office/drawing/2014/main" id="{CC9B2595-41F7-85C9-41AE-BD635B5F0464}"/>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4100759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801510"/>
            <a:ext cx="7886700" cy="5136445"/>
          </a:xfrm>
        </p:spPr>
        <p:txBody>
          <a:bodyPr>
            <a:normAutofit/>
          </a:bodyPr>
          <a:lstStyle/>
          <a:p>
            <a:pPr marL="0" lvl="0" indent="0">
              <a:buNone/>
            </a:pPr>
            <a:r>
              <a:rPr lang="en-US" sz="2400" b="1" i="0" u="none" strike="noStrike" kern="1200" baseline="0" dirty="0">
                <a:solidFill>
                  <a:srgbClr val="0070C0"/>
                </a:solidFill>
                <a:latin typeface="Arial" panose="020B0604020202020204" pitchFamily="34" charset="0"/>
              </a:rPr>
              <a:t>PHÂN TÍCH TÌNH HÌNH (SITUATION ANALYSIS)</a:t>
            </a:r>
            <a:r>
              <a:rPr lang="en-US" sz="2800" b="1" dirty="0">
                <a:solidFill>
                  <a:srgbClr val="0070C0"/>
                </a:solidFill>
              </a:rPr>
              <a:t> </a:t>
            </a:r>
          </a:p>
          <a:p>
            <a:pPr marL="0" lvl="0" indent="0">
              <a:buNone/>
            </a:pPr>
            <a:r>
              <a:rPr lang="en-US" b="1" dirty="0"/>
              <a:t>(</a:t>
            </a:r>
            <a:r>
              <a:rPr lang="en-US" b="1"/>
              <a:t>5 ~ </a:t>
            </a:r>
            <a:r>
              <a:rPr lang="en-US" b="1" dirty="0"/>
              <a:t>10 </a:t>
            </a:r>
            <a:r>
              <a:rPr lang="en-US" b="1" dirty="0" err="1"/>
              <a:t>trang</a:t>
            </a:r>
            <a:r>
              <a:rPr lang="en-US" b="1" dirty="0"/>
              <a:t>)</a:t>
            </a:r>
            <a:endParaRPr lang="en-US" dirty="0"/>
          </a:p>
          <a:p>
            <a:pPr>
              <a:lnSpc>
                <a:spcPct val="100000"/>
              </a:lnSpc>
            </a:pPr>
            <a:r>
              <a:rPr lang="en-US" u="sng" dirty="0" err="1"/>
              <a:t>Nêu</a:t>
            </a:r>
            <a:r>
              <a:rPr lang="en-US" u="sng" dirty="0"/>
              <a:t> </a:t>
            </a:r>
            <a:r>
              <a:rPr lang="en-US" u="sng" dirty="0" err="1"/>
              <a:t>cụ</a:t>
            </a:r>
            <a:r>
              <a:rPr lang="en-US" u="sng" dirty="0"/>
              <a:t> </a:t>
            </a:r>
            <a:r>
              <a:rPr lang="en-US" u="sng" dirty="0" err="1"/>
              <a:t>thể</a:t>
            </a:r>
            <a:r>
              <a:rPr lang="en-US" u="sng" dirty="0"/>
              <a:t> </a:t>
            </a:r>
            <a:r>
              <a:rPr lang="en-US" u="sng" dirty="0" err="1"/>
              <a:t>về</a:t>
            </a:r>
            <a:r>
              <a:rPr lang="en-US" u="sng" dirty="0"/>
              <a:t> </a:t>
            </a:r>
            <a:r>
              <a:rPr lang="en-US" u="sng" dirty="0" err="1"/>
              <a:t>ngữ</a:t>
            </a:r>
            <a:r>
              <a:rPr lang="en-US" u="sng" dirty="0"/>
              <a:t> </a:t>
            </a:r>
            <a:r>
              <a:rPr lang="en-US" u="sng" dirty="0" err="1"/>
              <a:t>cảnh</a:t>
            </a:r>
            <a:r>
              <a:rPr lang="en-US" u="sng" dirty="0"/>
              <a:t> </a:t>
            </a:r>
            <a:r>
              <a:rPr lang="en-US" u="sng" dirty="0" err="1"/>
              <a:t>của</a:t>
            </a:r>
            <a:r>
              <a:rPr lang="en-US" u="sng" dirty="0"/>
              <a:t> </a:t>
            </a:r>
            <a:r>
              <a:rPr lang="en-US" u="sng" dirty="0" err="1"/>
              <a:t>vấn</a:t>
            </a:r>
            <a:r>
              <a:rPr lang="en-US" u="sng" dirty="0"/>
              <a:t> </a:t>
            </a:r>
            <a:r>
              <a:rPr lang="en-US" u="sng" dirty="0" err="1"/>
              <a:t>đề</a:t>
            </a:r>
            <a:r>
              <a:rPr lang="en-US" u="sng" dirty="0"/>
              <a:t> </a:t>
            </a:r>
            <a:r>
              <a:rPr lang="en-US" u="sng" dirty="0" err="1"/>
              <a:t>nghiên</a:t>
            </a:r>
            <a:r>
              <a:rPr lang="en-US" u="sng" dirty="0"/>
              <a:t> </a:t>
            </a:r>
            <a:r>
              <a:rPr lang="en-US" u="sng" dirty="0" err="1"/>
              <a:t>cứu</a:t>
            </a:r>
            <a:r>
              <a:rPr lang="en-US" u="sng" dirty="0"/>
              <a:t> </a:t>
            </a:r>
            <a:r>
              <a:rPr lang="en-US" dirty="0" err="1"/>
              <a:t>tích</a:t>
            </a:r>
            <a:r>
              <a:rPr lang="en-US" dirty="0"/>
              <a:t> </a:t>
            </a:r>
            <a:r>
              <a:rPr lang="en-US" dirty="0" err="1"/>
              <a:t>hợp</a:t>
            </a:r>
            <a:r>
              <a:rPr lang="en-US" dirty="0"/>
              <a:t> </a:t>
            </a:r>
            <a:r>
              <a:rPr lang="en-US" dirty="0" err="1"/>
              <a:t>từ</a:t>
            </a:r>
            <a:r>
              <a:rPr lang="en-US" dirty="0"/>
              <a:t> </a:t>
            </a:r>
            <a:r>
              <a:rPr lang="en-US" dirty="0" err="1"/>
              <a:t>nhiều</a:t>
            </a:r>
            <a:r>
              <a:rPr lang="en-US" dirty="0"/>
              <a:t> </a:t>
            </a:r>
            <a:r>
              <a:rPr lang="en-US" dirty="0" err="1"/>
              <a:t>nguồn</a:t>
            </a:r>
            <a:r>
              <a:rPr lang="en-US" dirty="0"/>
              <a:t> </a:t>
            </a:r>
            <a:r>
              <a:rPr lang="en-US" dirty="0" err="1"/>
              <a:t>tài</a:t>
            </a:r>
            <a:r>
              <a:rPr lang="en-US" dirty="0"/>
              <a:t> </a:t>
            </a:r>
            <a:r>
              <a:rPr lang="en-US" dirty="0" err="1"/>
              <a:t>liệu</a:t>
            </a:r>
            <a:r>
              <a:rPr lang="en-US" dirty="0"/>
              <a:t> </a:t>
            </a:r>
            <a:r>
              <a:rPr lang="en-US" dirty="0" err="1"/>
              <a:t>khác</a:t>
            </a:r>
            <a:r>
              <a:rPr lang="en-US" dirty="0"/>
              <a:t> </a:t>
            </a:r>
            <a:r>
              <a:rPr lang="en-US" dirty="0" err="1"/>
              <a:t>nhau</a:t>
            </a:r>
            <a:r>
              <a:rPr lang="en-US" dirty="0"/>
              <a:t>. </a:t>
            </a:r>
            <a:r>
              <a:rPr lang="en-US" dirty="0" err="1"/>
              <a:t>Tuy</a:t>
            </a:r>
            <a:r>
              <a:rPr lang="en-US" dirty="0"/>
              <a:t> </a:t>
            </a:r>
            <a:r>
              <a:rPr lang="en-US" dirty="0" err="1"/>
              <a:t>thuộc</a:t>
            </a:r>
            <a:r>
              <a:rPr lang="en-US" dirty="0"/>
              <a:t> </a:t>
            </a:r>
            <a:r>
              <a:rPr lang="en-US" dirty="0" err="1"/>
              <a:t>vào</a:t>
            </a:r>
            <a:r>
              <a:rPr lang="en-US" dirty="0"/>
              <a:t> </a:t>
            </a:r>
            <a:r>
              <a:rPr lang="en-US" dirty="0" err="1"/>
              <a:t>từng</a:t>
            </a:r>
            <a:r>
              <a:rPr lang="en-US" dirty="0"/>
              <a:t> </a:t>
            </a:r>
            <a:r>
              <a:rPr lang="en-US" dirty="0" err="1"/>
              <a:t>ngữ</a:t>
            </a:r>
            <a:r>
              <a:rPr lang="en-US" dirty="0"/>
              <a:t> </a:t>
            </a:r>
            <a:r>
              <a:rPr lang="en-US" dirty="0" err="1"/>
              <a:t>cảnh</a:t>
            </a:r>
            <a:r>
              <a:rPr lang="en-US" dirty="0"/>
              <a:t>, </a:t>
            </a:r>
            <a:r>
              <a:rPr lang="en-US" dirty="0" err="1"/>
              <a:t>những</a:t>
            </a:r>
            <a:r>
              <a:rPr lang="en-US" dirty="0"/>
              <a:t> </a:t>
            </a:r>
            <a:r>
              <a:rPr lang="en-US" dirty="0" err="1"/>
              <a:t>nội</a:t>
            </a:r>
            <a:r>
              <a:rPr lang="en-US" dirty="0"/>
              <a:t> dung </a:t>
            </a:r>
            <a:r>
              <a:rPr lang="en-US" dirty="0" err="1"/>
              <a:t>sau</a:t>
            </a:r>
            <a:r>
              <a:rPr lang="en-US" dirty="0"/>
              <a:t> </a:t>
            </a:r>
            <a:r>
              <a:rPr lang="en-US" dirty="0" err="1"/>
              <a:t>đây</a:t>
            </a:r>
            <a:r>
              <a:rPr lang="en-US" dirty="0"/>
              <a:t> </a:t>
            </a:r>
            <a:r>
              <a:rPr lang="en-US" dirty="0" err="1"/>
              <a:t>có</a:t>
            </a:r>
            <a:r>
              <a:rPr lang="en-US" dirty="0"/>
              <a:t> </a:t>
            </a:r>
            <a:r>
              <a:rPr lang="en-US" dirty="0" err="1"/>
              <a:t>thể</a:t>
            </a:r>
            <a:r>
              <a:rPr lang="en-US" dirty="0"/>
              <a:t> đề </a:t>
            </a:r>
            <a:r>
              <a:rPr lang="en-US" dirty="0" err="1"/>
              <a:t>cập</a:t>
            </a:r>
            <a:r>
              <a:rPr lang="en-US" dirty="0"/>
              <a:t>:</a:t>
            </a:r>
          </a:p>
          <a:p>
            <a:pPr lvl="1">
              <a:lnSpc>
                <a:spcPct val="100000"/>
              </a:lnSpc>
            </a:pPr>
            <a:r>
              <a:rPr lang="en-US" b="1" dirty="0" err="1">
                <a:solidFill>
                  <a:srgbClr val="0070C0"/>
                </a:solidFill>
              </a:rPr>
              <a:t>Tình</a:t>
            </a:r>
            <a:r>
              <a:rPr lang="en-US" b="1" dirty="0">
                <a:solidFill>
                  <a:srgbClr val="0070C0"/>
                </a:solidFill>
              </a:rPr>
              <a:t> </a:t>
            </a:r>
            <a:r>
              <a:rPr lang="en-US" b="1" dirty="0" err="1">
                <a:solidFill>
                  <a:srgbClr val="0070C0"/>
                </a:solidFill>
              </a:rPr>
              <a:t>hình</a:t>
            </a:r>
            <a:r>
              <a:rPr lang="en-US" b="1" dirty="0">
                <a:solidFill>
                  <a:srgbClr val="0070C0"/>
                </a:solidFill>
              </a:rPr>
              <a:t> </a:t>
            </a:r>
            <a:r>
              <a:rPr lang="en-US" b="1" dirty="0" err="1">
                <a:solidFill>
                  <a:srgbClr val="0070C0"/>
                </a:solidFill>
              </a:rPr>
              <a:t>các</a:t>
            </a:r>
            <a:r>
              <a:rPr lang="en-US" b="1" dirty="0">
                <a:solidFill>
                  <a:srgbClr val="0070C0"/>
                </a:solidFill>
              </a:rPr>
              <a:t> </a:t>
            </a:r>
            <a:r>
              <a:rPr lang="en-US" b="1" dirty="0" err="1">
                <a:solidFill>
                  <a:srgbClr val="0070C0"/>
                </a:solidFill>
              </a:rPr>
              <a:t>vấn</a:t>
            </a:r>
            <a:r>
              <a:rPr lang="en-US" b="1" dirty="0">
                <a:solidFill>
                  <a:srgbClr val="0070C0"/>
                </a:solidFill>
              </a:rPr>
              <a:t> đề </a:t>
            </a:r>
            <a:r>
              <a:rPr lang="en-US" b="1" dirty="0" err="1">
                <a:solidFill>
                  <a:srgbClr val="0070C0"/>
                </a:solidFill>
              </a:rPr>
              <a:t>chủ</a:t>
            </a:r>
            <a:r>
              <a:rPr lang="en-US" b="1" dirty="0">
                <a:solidFill>
                  <a:srgbClr val="0070C0"/>
                </a:solidFill>
              </a:rPr>
              <a:t> </a:t>
            </a:r>
            <a:r>
              <a:rPr lang="en-US" b="1" dirty="0" err="1">
                <a:solidFill>
                  <a:srgbClr val="0070C0"/>
                </a:solidFill>
              </a:rPr>
              <a:t>chốt</a:t>
            </a:r>
            <a:r>
              <a:rPr lang="en-US" b="1" dirty="0">
                <a:solidFill>
                  <a:srgbClr val="0070C0"/>
                </a:solidFill>
              </a:rPr>
              <a:t> </a:t>
            </a:r>
            <a:r>
              <a:rPr lang="en-US" b="1" dirty="0" err="1">
                <a:solidFill>
                  <a:srgbClr val="0070C0"/>
                </a:solidFill>
              </a:rPr>
              <a:t>mà</a:t>
            </a:r>
            <a:r>
              <a:rPr lang="en-US" b="1" dirty="0">
                <a:solidFill>
                  <a:srgbClr val="0070C0"/>
                </a:solidFill>
              </a:rPr>
              <a:t> </a:t>
            </a:r>
            <a:r>
              <a:rPr lang="en-US" b="1" dirty="0" err="1">
                <a:solidFill>
                  <a:srgbClr val="0070C0"/>
                </a:solidFill>
              </a:rPr>
              <a:t>công</a:t>
            </a:r>
            <a:r>
              <a:rPr lang="en-US" b="1" dirty="0">
                <a:solidFill>
                  <a:srgbClr val="0070C0"/>
                </a:solidFill>
              </a:rPr>
              <a:t> ty </a:t>
            </a:r>
            <a:r>
              <a:rPr lang="en-US" b="1" dirty="0" err="1">
                <a:solidFill>
                  <a:srgbClr val="0070C0"/>
                </a:solidFill>
              </a:rPr>
              <a:t>đang</a:t>
            </a:r>
            <a:r>
              <a:rPr lang="en-US" b="1" dirty="0">
                <a:solidFill>
                  <a:srgbClr val="0070C0"/>
                </a:solidFill>
              </a:rPr>
              <a:t> </a:t>
            </a:r>
            <a:r>
              <a:rPr lang="en-US" b="1" dirty="0" err="1">
                <a:solidFill>
                  <a:srgbClr val="0070C0"/>
                </a:solidFill>
              </a:rPr>
              <a:t>gặp</a:t>
            </a:r>
            <a:r>
              <a:rPr lang="en-US" b="1" dirty="0">
                <a:solidFill>
                  <a:srgbClr val="0070C0"/>
                </a:solidFill>
              </a:rPr>
              <a:t> </a:t>
            </a:r>
            <a:r>
              <a:rPr lang="en-US" b="1" dirty="0" err="1">
                <a:solidFill>
                  <a:srgbClr val="0070C0"/>
                </a:solidFill>
              </a:rPr>
              <a:t>phải</a:t>
            </a:r>
            <a:r>
              <a:rPr lang="en-US" b="1" dirty="0">
                <a:solidFill>
                  <a:srgbClr val="0070C0"/>
                </a:solidFill>
              </a:rPr>
              <a:t>/ </a:t>
            </a:r>
            <a:r>
              <a:rPr lang="en-US" b="1" dirty="0" err="1">
                <a:solidFill>
                  <a:srgbClr val="0070C0"/>
                </a:solidFill>
              </a:rPr>
              <a:t>Tổng</a:t>
            </a:r>
            <a:r>
              <a:rPr lang="en-US" b="1" dirty="0">
                <a:solidFill>
                  <a:srgbClr val="0070C0"/>
                </a:solidFill>
              </a:rPr>
              <a:t> </a:t>
            </a:r>
            <a:r>
              <a:rPr lang="en-US" b="1" dirty="0" err="1">
                <a:solidFill>
                  <a:srgbClr val="0070C0"/>
                </a:solidFill>
              </a:rPr>
              <a:t>quan</a:t>
            </a:r>
            <a:r>
              <a:rPr lang="en-US" b="1" dirty="0">
                <a:solidFill>
                  <a:srgbClr val="0070C0"/>
                </a:solidFill>
              </a:rPr>
              <a:t> </a:t>
            </a:r>
            <a:r>
              <a:rPr lang="en-US" b="1" dirty="0" err="1">
                <a:solidFill>
                  <a:srgbClr val="0070C0"/>
                </a:solidFill>
              </a:rPr>
              <a:t>về</a:t>
            </a:r>
            <a:r>
              <a:rPr lang="en-US" b="1" dirty="0">
                <a:solidFill>
                  <a:srgbClr val="0070C0"/>
                </a:solidFill>
              </a:rPr>
              <a:t> </a:t>
            </a:r>
            <a:r>
              <a:rPr lang="en-US" b="1" dirty="0" err="1">
                <a:solidFill>
                  <a:srgbClr val="0070C0"/>
                </a:solidFill>
              </a:rPr>
              <a:t>vấn</a:t>
            </a:r>
            <a:r>
              <a:rPr lang="en-US" b="1" dirty="0">
                <a:solidFill>
                  <a:srgbClr val="0070C0"/>
                </a:solidFill>
              </a:rPr>
              <a:t> đề </a:t>
            </a:r>
            <a:r>
              <a:rPr lang="en-US" b="1" dirty="0" err="1">
                <a:solidFill>
                  <a:srgbClr val="0070C0"/>
                </a:solidFill>
              </a:rPr>
              <a:t>chính</a:t>
            </a:r>
            <a:r>
              <a:rPr lang="en-US" b="1" dirty="0">
                <a:solidFill>
                  <a:srgbClr val="0070C0"/>
                </a:solidFill>
              </a:rPr>
              <a:t> </a:t>
            </a:r>
            <a:r>
              <a:rPr lang="en-US" b="1" dirty="0" err="1">
                <a:solidFill>
                  <a:srgbClr val="0070C0"/>
                </a:solidFill>
              </a:rPr>
              <a:t>của</a:t>
            </a:r>
            <a:r>
              <a:rPr lang="en-US" b="1" dirty="0">
                <a:solidFill>
                  <a:srgbClr val="0070C0"/>
                </a:solidFill>
              </a:rPr>
              <a:t> </a:t>
            </a:r>
            <a:r>
              <a:rPr lang="en-US" b="1" dirty="0" err="1">
                <a:solidFill>
                  <a:srgbClr val="0070C0"/>
                </a:solidFill>
              </a:rPr>
              <a:t>công</a:t>
            </a:r>
            <a:r>
              <a:rPr lang="en-US" b="1" dirty="0">
                <a:solidFill>
                  <a:srgbClr val="0070C0"/>
                </a:solidFill>
              </a:rPr>
              <a:t> ty SV </a:t>
            </a:r>
            <a:r>
              <a:rPr lang="en-US" b="1" dirty="0" err="1">
                <a:solidFill>
                  <a:srgbClr val="0070C0"/>
                </a:solidFill>
              </a:rPr>
              <a:t>định</a:t>
            </a:r>
            <a:r>
              <a:rPr lang="en-US" b="1" dirty="0">
                <a:solidFill>
                  <a:srgbClr val="0070C0"/>
                </a:solidFill>
              </a:rPr>
              <a:t> </a:t>
            </a:r>
            <a:r>
              <a:rPr lang="en-US" b="1" dirty="0" err="1">
                <a:solidFill>
                  <a:srgbClr val="0070C0"/>
                </a:solidFill>
              </a:rPr>
              <a:t>tìm</a:t>
            </a:r>
            <a:r>
              <a:rPr lang="en-US" b="1" dirty="0">
                <a:solidFill>
                  <a:srgbClr val="0070C0"/>
                </a:solidFill>
              </a:rPr>
              <a:t> </a:t>
            </a:r>
            <a:r>
              <a:rPr lang="en-US" b="1" dirty="0" err="1">
                <a:solidFill>
                  <a:srgbClr val="0070C0"/>
                </a:solidFill>
              </a:rPr>
              <a:t>hiểu</a:t>
            </a:r>
            <a:r>
              <a:rPr lang="en-US" b="1" dirty="0">
                <a:solidFill>
                  <a:srgbClr val="0070C0"/>
                </a:solidFill>
              </a:rPr>
              <a:t>/ </a:t>
            </a:r>
            <a:r>
              <a:rPr lang="en-US" b="1" dirty="0" err="1">
                <a:solidFill>
                  <a:srgbClr val="0070C0"/>
                </a:solidFill>
              </a:rPr>
              <a:t>nghiên</a:t>
            </a:r>
            <a:r>
              <a:rPr lang="en-US" b="1" dirty="0">
                <a:solidFill>
                  <a:srgbClr val="0070C0"/>
                </a:solidFill>
              </a:rPr>
              <a:t> </a:t>
            </a:r>
            <a:r>
              <a:rPr lang="en-US" b="1" dirty="0" err="1">
                <a:solidFill>
                  <a:srgbClr val="0070C0"/>
                </a:solidFill>
              </a:rPr>
              <a:t>cứu</a:t>
            </a:r>
            <a:endParaRPr lang="en-US" b="1" dirty="0">
              <a:solidFill>
                <a:srgbClr val="0070C0"/>
              </a:solidFill>
            </a:endParaRPr>
          </a:p>
          <a:p>
            <a:pPr lvl="1">
              <a:lnSpc>
                <a:spcPct val="100000"/>
              </a:lnSpc>
            </a:pPr>
            <a:r>
              <a:rPr lang="en-US" dirty="0" err="1"/>
              <a:t>Thực</a:t>
            </a:r>
            <a:r>
              <a:rPr lang="en-US" dirty="0"/>
              <a:t> </a:t>
            </a:r>
            <a:r>
              <a:rPr lang="en-US" dirty="0" err="1"/>
              <a:t>hành</a:t>
            </a:r>
            <a:r>
              <a:rPr lang="en-US" dirty="0"/>
              <a:t> </a:t>
            </a:r>
            <a:r>
              <a:rPr lang="en-US" dirty="0" err="1"/>
              <a:t>tốt</a:t>
            </a:r>
            <a:r>
              <a:rPr lang="en-US" dirty="0"/>
              <a:t> </a:t>
            </a:r>
            <a:r>
              <a:rPr lang="en-US" dirty="0" err="1"/>
              <a:t>nhất</a:t>
            </a:r>
            <a:r>
              <a:rPr lang="en-US" dirty="0"/>
              <a:t> </a:t>
            </a:r>
            <a:r>
              <a:rPr lang="en-US" dirty="0" err="1"/>
              <a:t>của</a:t>
            </a:r>
            <a:r>
              <a:rPr lang="en-US" dirty="0"/>
              <a:t> </a:t>
            </a:r>
            <a:r>
              <a:rPr lang="en-US" dirty="0" err="1"/>
              <a:t>các</a:t>
            </a:r>
            <a:r>
              <a:rPr lang="en-US" dirty="0"/>
              <a:t> </a:t>
            </a:r>
            <a:r>
              <a:rPr lang="en-US" dirty="0" err="1"/>
              <a:t>tình</a:t>
            </a:r>
            <a:r>
              <a:rPr lang="en-US" dirty="0"/>
              <a:t> </a:t>
            </a:r>
            <a:r>
              <a:rPr lang="en-US" dirty="0" err="1"/>
              <a:t>huống</a:t>
            </a:r>
            <a:r>
              <a:rPr lang="en-US" dirty="0"/>
              <a:t>/</a:t>
            </a:r>
            <a:r>
              <a:rPr lang="en-US" dirty="0" err="1"/>
              <a:t>vấn</a:t>
            </a:r>
            <a:r>
              <a:rPr lang="en-US" dirty="0"/>
              <a:t> </a:t>
            </a:r>
            <a:r>
              <a:rPr lang="en-US" dirty="0" err="1"/>
              <a:t>đề</a:t>
            </a:r>
            <a:r>
              <a:rPr lang="en-US" dirty="0"/>
              <a:t> </a:t>
            </a:r>
            <a:r>
              <a:rPr lang="en-US" dirty="0" err="1"/>
              <a:t>tương</a:t>
            </a:r>
            <a:r>
              <a:rPr lang="en-US" dirty="0"/>
              <a:t> </a:t>
            </a:r>
            <a:r>
              <a:rPr lang="en-US" dirty="0" err="1"/>
              <a:t>tự</a:t>
            </a:r>
            <a:r>
              <a:rPr lang="en-US" dirty="0"/>
              <a:t> (Best Practices of similar situations/problems);</a:t>
            </a:r>
          </a:p>
          <a:p>
            <a:pPr lvl="1">
              <a:lnSpc>
                <a:spcPct val="100000"/>
              </a:lnSpc>
            </a:pPr>
            <a:r>
              <a:rPr lang="en-US" dirty="0" err="1"/>
              <a:t>Phân</a:t>
            </a:r>
            <a:r>
              <a:rPr lang="en-US" dirty="0"/>
              <a:t> </a:t>
            </a:r>
            <a:r>
              <a:rPr lang="en-US" dirty="0" err="1"/>
              <a:t>tích</a:t>
            </a:r>
            <a:r>
              <a:rPr lang="en-US" dirty="0"/>
              <a:t> </a:t>
            </a:r>
            <a:r>
              <a:rPr lang="en-US" dirty="0" err="1"/>
              <a:t>các</a:t>
            </a:r>
            <a:r>
              <a:rPr lang="en-US" dirty="0"/>
              <a:t> </a:t>
            </a:r>
            <a:r>
              <a:rPr lang="en-US" dirty="0" err="1"/>
              <a:t>yếu</a:t>
            </a:r>
            <a:r>
              <a:rPr lang="en-US" dirty="0"/>
              <a:t> </a:t>
            </a:r>
            <a:r>
              <a:rPr lang="en-US" dirty="0" err="1"/>
              <a:t>tố</a:t>
            </a:r>
            <a:r>
              <a:rPr lang="en-US" dirty="0"/>
              <a:t> </a:t>
            </a:r>
            <a:r>
              <a:rPr lang="en-US" dirty="0" err="1"/>
              <a:t>bên</a:t>
            </a:r>
            <a:r>
              <a:rPr lang="en-US" dirty="0"/>
              <a:t> </a:t>
            </a:r>
            <a:r>
              <a:rPr lang="en-US" dirty="0" err="1"/>
              <a:t>ngoài</a:t>
            </a:r>
            <a:r>
              <a:rPr lang="en-US" dirty="0"/>
              <a:t> (Analysis of external factors/drivers);</a:t>
            </a:r>
          </a:p>
          <a:p>
            <a:pPr lvl="1">
              <a:lnSpc>
                <a:spcPct val="100000"/>
              </a:lnSpc>
            </a:pPr>
            <a:r>
              <a:rPr lang="en-US" dirty="0" err="1"/>
              <a:t>Phân</a:t>
            </a:r>
            <a:r>
              <a:rPr lang="en-US" dirty="0"/>
              <a:t> </a:t>
            </a:r>
            <a:r>
              <a:rPr lang="en-US" dirty="0" err="1"/>
              <a:t>tích</a:t>
            </a:r>
            <a:r>
              <a:rPr lang="en-US" dirty="0"/>
              <a:t> </a:t>
            </a:r>
            <a:r>
              <a:rPr lang="en-US" dirty="0" err="1"/>
              <a:t>các</a:t>
            </a:r>
            <a:r>
              <a:rPr lang="en-US" dirty="0"/>
              <a:t> </a:t>
            </a:r>
            <a:r>
              <a:rPr lang="en-US" dirty="0" err="1"/>
              <a:t>yếu</a:t>
            </a:r>
            <a:r>
              <a:rPr lang="en-US" dirty="0"/>
              <a:t> </a:t>
            </a:r>
            <a:r>
              <a:rPr lang="en-US" dirty="0" err="1"/>
              <a:t>tố</a:t>
            </a:r>
            <a:r>
              <a:rPr lang="en-US" dirty="0"/>
              <a:t> </a:t>
            </a:r>
            <a:r>
              <a:rPr lang="en-US" dirty="0" err="1"/>
              <a:t>bên</a:t>
            </a:r>
            <a:r>
              <a:rPr lang="en-US" dirty="0"/>
              <a:t> </a:t>
            </a:r>
            <a:r>
              <a:rPr lang="en-US" dirty="0" err="1"/>
              <a:t>trong</a:t>
            </a:r>
            <a:r>
              <a:rPr lang="en-US" dirty="0"/>
              <a:t> (Analysis of internal factors/drivers);</a:t>
            </a:r>
          </a:p>
          <a:p>
            <a:pPr lvl="1">
              <a:lnSpc>
                <a:spcPct val="100000"/>
              </a:lnSpc>
            </a:pPr>
            <a:r>
              <a:rPr lang="en-US" dirty="0" err="1"/>
              <a:t>Phân</a:t>
            </a:r>
            <a:r>
              <a:rPr lang="en-US" dirty="0"/>
              <a:t> </a:t>
            </a:r>
            <a:r>
              <a:rPr lang="en-US" dirty="0" err="1"/>
              <a:t>tích</a:t>
            </a:r>
            <a:r>
              <a:rPr lang="en-US" dirty="0"/>
              <a:t> </a:t>
            </a:r>
            <a:r>
              <a:rPr lang="en-US" dirty="0" err="1"/>
              <a:t>các</a:t>
            </a:r>
            <a:r>
              <a:rPr lang="en-US" dirty="0"/>
              <a:t> </a:t>
            </a:r>
            <a:r>
              <a:rPr lang="en-US" dirty="0" err="1"/>
              <a:t>yếu</a:t>
            </a:r>
            <a:r>
              <a:rPr lang="en-US" dirty="0"/>
              <a:t> </a:t>
            </a:r>
            <a:r>
              <a:rPr lang="en-US" dirty="0" err="1"/>
              <a:t>tố</a:t>
            </a:r>
            <a:r>
              <a:rPr lang="en-US" dirty="0"/>
              <a:t> </a:t>
            </a:r>
            <a:r>
              <a:rPr lang="en-US" dirty="0" err="1"/>
              <a:t>công</a:t>
            </a:r>
            <a:r>
              <a:rPr lang="en-US" dirty="0"/>
              <a:t> </a:t>
            </a:r>
            <a:r>
              <a:rPr lang="en-US" dirty="0" err="1"/>
              <a:t>nghệ</a:t>
            </a:r>
            <a:r>
              <a:rPr lang="en-US" dirty="0"/>
              <a:t> (Analysis of technology factors);</a:t>
            </a:r>
          </a:p>
          <a:p>
            <a:pPr lvl="1">
              <a:lnSpc>
                <a:spcPct val="100000"/>
              </a:lnSpc>
            </a:pPr>
            <a:r>
              <a:rPr lang="en-US" dirty="0" err="1"/>
              <a:t>Những</a:t>
            </a:r>
            <a:r>
              <a:rPr lang="en-US" dirty="0"/>
              <a:t> </a:t>
            </a:r>
            <a:r>
              <a:rPr lang="en-US" dirty="0" err="1"/>
              <a:t>cân</a:t>
            </a:r>
            <a:r>
              <a:rPr lang="en-US" dirty="0"/>
              <a:t> </a:t>
            </a:r>
            <a:r>
              <a:rPr lang="en-US" dirty="0" err="1"/>
              <a:t>nhắc</a:t>
            </a:r>
            <a:r>
              <a:rPr lang="en-US" dirty="0"/>
              <a:t> </a:t>
            </a:r>
            <a:r>
              <a:rPr lang="en-US" dirty="0" err="1"/>
              <a:t>về</a:t>
            </a:r>
            <a:r>
              <a:rPr lang="en-US" dirty="0"/>
              <a:t> </a:t>
            </a:r>
            <a:r>
              <a:rPr lang="en-US" dirty="0" err="1"/>
              <a:t>thị</a:t>
            </a:r>
            <a:r>
              <a:rPr lang="en-US" dirty="0"/>
              <a:t> </a:t>
            </a:r>
            <a:r>
              <a:rPr lang="en-US" dirty="0" err="1"/>
              <a:t>trường</a:t>
            </a:r>
            <a:r>
              <a:rPr lang="en-US" dirty="0"/>
              <a:t> (Market considerations);</a:t>
            </a:r>
          </a:p>
          <a:p>
            <a:pPr lvl="1">
              <a:lnSpc>
                <a:spcPct val="100000"/>
              </a:lnSpc>
            </a:pPr>
            <a:r>
              <a:rPr lang="en-US" dirty="0" err="1"/>
              <a:t>Những</a:t>
            </a:r>
            <a:r>
              <a:rPr lang="en-US" dirty="0"/>
              <a:t> </a:t>
            </a:r>
            <a:r>
              <a:rPr lang="en-US" dirty="0" err="1"/>
              <a:t>cân</a:t>
            </a:r>
            <a:r>
              <a:rPr lang="en-US" dirty="0"/>
              <a:t> </a:t>
            </a:r>
            <a:r>
              <a:rPr lang="en-US" dirty="0" err="1"/>
              <a:t>nhắc</a:t>
            </a:r>
            <a:r>
              <a:rPr lang="en-US" dirty="0"/>
              <a:t> </a:t>
            </a:r>
            <a:r>
              <a:rPr lang="en-US" dirty="0" err="1"/>
              <a:t>về</a:t>
            </a:r>
            <a:r>
              <a:rPr lang="en-US" dirty="0"/>
              <a:t> </a:t>
            </a:r>
            <a:r>
              <a:rPr lang="en-US" dirty="0" err="1"/>
              <a:t>cạnh</a:t>
            </a:r>
            <a:r>
              <a:rPr lang="en-US" dirty="0"/>
              <a:t> </a:t>
            </a:r>
            <a:r>
              <a:rPr lang="en-US" dirty="0" err="1"/>
              <a:t>tranh</a:t>
            </a:r>
            <a:r>
              <a:rPr lang="en-US" dirty="0"/>
              <a:t> (Competitive considerations: SWOT, Porter…)</a:t>
            </a:r>
          </a:p>
        </p:txBody>
      </p:sp>
      <p:sp>
        <p:nvSpPr>
          <p:cNvPr id="2" name="Date Placeholder 3">
            <a:extLst>
              <a:ext uri="{FF2B5EF4-FFF2-40B4-BE49-F238E27FC236}">
                <a16:creationId xmlns:a16="http://schemas.microsoft.com/office/drawing/2014/main" id="{8AEECFC3-9E3C-B135-7A8B-C6F85A01BE40}"/>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1741887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dirty="0" err="1"/>
              <a:t>Mô</a:t>
            </a:r>
            <a:r>
              <a:rPr lang="en-US" dirty="0"/>
              <a:t> </a:t>
            </a:r>
            <a:r>
              <a:rPr lang="en-US" dirty="0" err="1"/>
              <a:t>tả</a:t>
            </a:r>
            <a:r>
              <a:rPr lang="en-US" dirty="0"/>
              <a:t> </a:t>
            </a:r>
            <a:r>
              <a:rPr lang="en-US" dirty="0" err="1"/>
              <a:t>phương</a:t>
            </a:r>
            <a:r>
              <a:rPr lang="en-US" dirty="0"/>
              <a:t> </a:t>
            </a:r>
            <a:r>
              <a:rPr lang="en-US" dirty="0" err="1"/>
              <a:t>pháp</a:t>
            </a:r>
            <a:r>
              <a:rPr lang="en-US" dirty="0"/>
              <a:t> </a:t>
            </a:r>
            <a:r>
              <a:rPr lang="en-US" dirty="0" err="1"/>
              <a:t>nghiên</a:t>
            </a:r>
            <a:r>
              <a:rPr lang="en-US" dirty="0"/>
              <a:t> </a:t>
            </a:r>
            <a:r>
              <a:rPr lang="en-US" dirty="0" err="1"/>
              <a:t>cứu</a:t>
            </a:r>
            <a:r>
              <a:rPr lang="en-US" dirty="0"/>
              <a:t> (methodology) </a:t>
            </a:r>
            <a:r>
              <a:rPr lang="en-US" dirty="0" err="1"/>
              <a:t>sử</a:t>
            </a:r>
            <a:r>
              <a:rPr lang="en-US" dirty="0"/>
              <a:t> </a:t>
            </a:r>
            <a:r>
              <a:rPr lang="en-US" dirty="0" err="1"/>
              <a:t>dụng</a:t>
            </a:r>
            <a:r>
              <a:rPr lang="en-US" dirty="0"/>
              <a:t> </a:t>
            </a:r>
            <a:r>
              <a:rPr lang="en-US" dirty="0" err="1"/>
              <a:t>trong</a:t>
            </a:r>
            <a:r>
              <a:rPr lang="en-US" dirty="0"/>
              <a:t> bài: </a:t>
            </a:r>
          </a:p>
          <a:p>
            <a:pPr lvl="1"/>
            <a:r>
              <a:rPr lang="en-US" dirty="0" err="1"/>
              <a:t>Định</a:t>
            </a:r>
            <a:r>
              <a:rPr lang="en-US" dirty="0"/>
              <a:t> </a:t>
            </a:r>
            <a:r>
              <a:rPr lang="en-US" dirty="0" err="1"/>
              <a:t>tính</a:t>
            </a:r>
            <a:r>
              <a:rPr lang="en-US" dirty="0"/>
              <a:t> (</a:t>
            </a:r>
            <a:r>
              <a:rPr lang="vi-VN" dirty="0"/>
              <a:t>Phương pháp phỏng vấn sâu</a:t>
            </a:r>
            <a:r>
              <a:rPr lang="en-US" dirty="0"/>
              <a:t>, </a:t>
            </a:r>
            <a:r>
              <a:rPr lang="vi-VN" dirty="0"/>
              <a:t>Phương pháp thảo luận nhóm</a:t>
            </a:r>
            <a:r>
              <a:rPr lang="en-US" dirty="0"/>
              <a:t>, </a:t>
            </a:r>
            <a:r>
              <a:rPr lang="en-US" dirty="0" err="1"/>
              <a:t>Nghiên</a:t>
            </a:r>
            <a:r>
              <a:rPr lang="en-US" dirty="0"/>
              <a:t> </a:t>
            </a:r>
            <a:r>
              <a:rPr lang="en-US" dirty="0" err="1"/>
              <a:t>cứu</a:t>
            </a:r>
            <a:r>
              <a:rPr lang="en-US" dirty="0"/>
              <a:t> </a:t>
            </a:r>
            <a:r>
              <a:rPr lang="en-US" dirty="0" err="1"/>
              <a:t>tình</a:t>
            </a:r>
            <a:r>
              <a:rPr lang="en-US" dirty="0"/>
              <a:t> </a:t>
            </a:r>
            <a:r>
              <a:rPr lang="en-US" dirty="0" err="1"/>
              <a:t>huống</a:t>
            </a:r>
            <a:r>
              <a:rPr lang="en-US" dirty="0"/>
              <a:t> -Case study, </a:t>
            </a:r>
            <a:r>
              <a:rPr lang="vi-VN" dirty="0"/>
              <a:t>Phương pháp quan sát</a:t>
            </a:r>
            <a:r>
              <a:rPr lang="en-US" dirty="0"/>
              <a:t>…)</a:t>
            </a:r>
          </a:p>
          <a:p>
            <a:pPr lvl="1"/>
            <a:r>
              <a:rPr lang="en-US" dirty="0" err="1"/>
              <a:t>Định</a:t>
            </a:r>
            <a:r>
              <a:rPr lang="en-US" dirty="0"/>
              <a:t> </a:t>
            </a:r>
            <a:r>
              <a:rPr lang="en-US" dirty="0" err="1"/>
              <a:t>lượng</a:t>
            </a:r>
            <a:r>
              <a:rPr lang="en-US" dirty="0"/>
              <a:t> (</a:t>
            </a:r>
            <a:r>
              <a:rPr lang="en-US" dirty="0" err="1"/>
              <a:t>Phân</a:t>
            </a:r>
            <a:r>
              <a:rPr lang="en-US" dirty="0"/>
              <a:t> </a:t>
            </a:r>
            <a:r>
              <a:rPr lang="en-US" dirty="0" err="1"/>
              <a:t>tích</a:t>
            </a:r>
            <a:r>
              <a:rPr lang="en-US" dirty="0"/>
              <a:t> </a:t>
            </a:r>
            <a:r>
              <a:rPr lang="en-US" dirty="0" err="1"/>
              <a:t>mô</a:t>
            </a:r>
            <a:r>
              <a:rPr lang="en-US" dirty="0"/>
              <a:t> </a:t>
            </a:r>
            <a:r>
              <a:rPr lang="en-US" dirty="0" err="1"/>
              <a:t>tả</a:t>
            </a:r>
            <a:r>
              <a:rPr lang="en-US" dirty="0"/>
              <a:t>, </a:t>
            </a:r>
            <a:r>
              <a:rPr lang="en-US" dirty="0" err="1"/>
              <a:t>Phân</a:t>
            </a:r>
            <a:r>
              <a:rPr lang="en-US" dirty="0"/>
              <a:t> </a:t>
            </a:r>
            <a:r>
              <a:rPr lang="en-US" dirty="0" err="1"/>
              <a:t>tích</a:t>
            </a:r>
            <a:r>
              <a:rPr lang="en-US" dirty="0"/>
              <a:t> </a:t>
            </a:r>
            <a:r>
              <a:rPr lang="en-US" dirty="0" err="1"/>
              <a:t>tương</a:t>
            </a:r>
            <a:r>
              <a:rPr lang="en-US" dirty="0"/>
              <a:t> </a:t>
            </a:r>
            <a:r>
              <a:rPr lang="en-US" dirty="0" err="1"/>
              <a:t>quan</a:t>
            </a:r>
            <a:r>
              <a:rPr lang="en-US" dirty="0"/>
              <a:t>, </a:t>
            </a:r>
            <a:r>
              <a:rPr lang="en-US" dirty="0" err="1"/>
              <a:t>Phân</a:t>
            </a:r>
            <a:r>
              <a:rPr lang="en-US" dirty="0"/>
              <a:t> </a:t>
            </a:r>
            <a:r>
              <a:rPr lang="en-US" dirty="0" err="1"/>
              <a:t>tích</a:t>
            </a:r>
            <a:r>
              <a:rPr lang="en-US" dirty="0"/>
              <a:t> </a:t>
            </a:r>
            <a:r>
              <a:rPr lang="en-US" dirty="0" err="1"/>
              <a:t>nguyên</a:t>
            </a:r>
            <a:r>
              <a:rPr lang="en-US" dirty="0"/>
              <a:t> </a:t>
            </a:r>
            <a:r>
              <a:rPr lang="en-US" dirty="0" err="1"/>
              <a:t>nhân-kết</a:t>
            </a:r>
            <a:r>
              <a:rPr lang="en-US" dirty="0"/>
              <a:t> </a:t>
            </a:r>
            <a:r>
              <a:rPr lang="en-US" dirty="0" err="1"/>
              <a:t>quả</a:t>
            </a:r>
            <a:r>
              <a:rPr lang="en-US" dirty="0"/>
              <a:t>, So </a:t>
            </a:r>
            <a:r>
              <a:rPr lang="en-US" dirty="0" err="1"/>
              <a:t>sánh</a:t>
            </a:r>
            <a:r>
              <a:rPr lang="en-US" dirty="0"/>
              <a:t>)</a:t>
            </a:r>
          </a:p>
          <a:p>
            <a:pPr lvl="1"/>
            <a:r>
              <a:rPr lang="en-US" dirty="0" err="1"/>
              <a:t>Tại</a:t>
            </a:r>
            <a:r>
              <a:rPr lang="en-US" dirty="0"/>
              <a:t> </a:t>
            </a:r>
            <a:r>
              <a:rPr lang="en-US" dirty="0" err="1"/>
              <a:t>sao</a:t>
            </a:r>
            <a:r>
              <a:rPr lang="en-US" dirty="0"/>
              <a:t> </a:t>
            </a:r>
            <a:r>
              <a:rPr lang="en-US" dirty="0" err="1"/>
              <a:t>sử</a:t>
            </a:r>
            <a:r>
              <a:rPr lang="en-US" dirty="0"/>
              <a:t> </a:t>
            </a:r>
            <a:r>
              <a:rPr lang="en-US" dirty="0" err="1"/>
              <a:t>dụng</a:t>
            </a:r>
            <a:r>
              <a:rPr lang="en-US" dirty="0"/>
              <a:t> </a:t>
            </a:r>
            <a:r>
              <a:rPr lang="en-US" dirty="0" err="1"/>
              <a:t>phương</a:t>
            </a:r>
            <a:r>
              <a:rPr lang="en-US" dirty="0"/>
              <a:t> </a:t>
            </a:r>
            <a:r>
              <a:rPr lang="en-US" dirty="0" err="1"/>
              <a:t>pháp</a:t>
            </a:r>
            <a:r>
              <a:rPr lang="en-US" dirty="0"/>
              <a:t> </a:t>
            </a:r>
            <a:r>
              <a:rPr lang="en-US" dirty="0" err="1"/>
              <a:t>cụ</a:t>
            </a:r>
            <a:r>
              <a:rPr lang="en-US" dirty="0"/>
              <a:t> </a:t>
            </a:r>
            <a:r>
              <a:rPr lang="en-US" dirty="0" err="1"/>
              <a:t>thể</a:t>
            </a:r>
            <a:r>
              <a:rPr lang="en-US" dirty="0"/>
              <a:t> </a:t>
            </a:r>
            <a:r>
              <a:rPr lang="en-US" dirty="0" err="1"/>
              <a:t>này</a:t>
            </a:r>
            <a:r>
              <a:rPr lang="en-US" dirty="0"/>
              <a:t>?</a:t>
            </a:r>
          </a:p>
          <a:p>
            <a:pPr lvl="0"/>
            <a:r>
              <a:rPr lang="en-US" dirty="0" err="1"/>
              <a:t>Danh</a:t>
            </a:r>
            <a:r>
              <a:rPr lang="en-US" dirty="0"/>
              <a:t> </a:t>
            </a:r>
            <a:r>
              <a:rPr lang="en-US" dirty="0" err="1"/>
              <a:t>sách</a:t>
            </a:r>
            <a:r>
              <a:rPr lang="en-US" dirty="0"/>
              <a:t> </a:t>
            </a:r>
            <a:r>
              <a:rPr lang="en-US" dirty="0" err="1"/>
              <a:t>mẫu</a:t>
            </a:r>
            <a:r>
              <a:rPr lang="en-US" dirty="0"/>
              <a:t>, </a:t>
            </a:r>
            <a:r>
              <a:rPr lang="en-US" dirty="0" err="1"/>
              <a:t>đặc</a:t>
            </a:r>
            <a:r>
              <a:rPr lang="en-US" dirty="0"/>
              <a:t> điểm </a:t>
            </a:r>
            <a:r>
              <a:rPr lang="en-US" dirty="0" err="1"/>
              <a:t>mẫu</a:t>
            </a:r>
            <a:r>
              <a:rPr lang="en-US" dirty="0"/>
              <a:t> </a:t>
            </a:r>
            <a:r>
              <a:rPr lang="en-US" dirty="0" err="1"/>
              <a:t>của</a:t>
            </a:r>
            <a:r>
              <a:rPr lang="en-US" dirty="0"/>
              <a:t> </a:t>
            </a:r>
            <a:r>
              <a:rPr lang="en-US" dirty="0" err="1"/>
              <a:t>từng</a:t>
            </a:r>
            <a:r>
              <a:rPr lang="en-US" dirty="0"/>
              <a:t> </a:t>
            </a:r>
            <a:r>
              <a:rPr lang="en-US" dirty="0" err="1"/>
              <a:t>phương</a:t>
            </a:r>
            <a:r>
              <a:rPr lang="en-US" dirty="0"/>
              <a:t> </a:t>
            </a:r>
            <a:r>
              <a:rPr lang="en-US" dirty="0" err="1"/>
              <a:t>pháp</a:t>
            </a:r>
            <a:r>
              <a:rPr lang="en-US" dirty="0"/>
              <a:t> </a:t>
            </a:r>
            <a:r>
              <a:rPr lang="en-US" dirty="0" err="1"/>
              <a:t>nghiên</a:t>
            </a:r>
            <a:r>
              <a:rPr lang="en-US" dirty="0"/>
              <a:t> </a:t>
            </a:r>
            <a:r>
              <a:rPr lang="en-US" dirty="0" err="1"/>
              <a:t>cứu</a:t>
            </a:r>
            <a:r>
              <a:rPr lang="en-US" dirty="0"/>
              <a:t> </a:t>
            </a:r>
          </a:p>
          <a:p>
            <a:pPr lvl="0"/>
            <a:r>
              <a:rPr lang="en-US" sz="1800" i="1" dirty="0" err="1">
                <a:solidFill>
                  <a:srgbClr val="7030A0"/>
                </a:solidFill>
              </a:rPr>
              <a:t>Chú</a:t>
            </a:r>
            <a:r>
              <a:rPr lang="en-US" sz="1800" i="1" dirty="0">
                <a:solidFill>
                  <a:srgbClr val="7030A0"/>
                </a:solidFill>
              </a:rPr>
              <a:t> ý </a:t>
            </a:r>
            <a:r>
              <a:rPr lang="en-US" sz="1800" i="1" dirty="0" err="1">
                <a:solidFill>
                  <a:srgbClr val="7030A0"/>
                </a:solidFill>
              </a:rPr>
              <a:t>trích</a:t>
            </a:r>
            <a:r>
              <a:rPr lang="en-US" sz="1800" i="1" dirty="0">
                <a:solidFill>
                  <a:srgbClr val="7030A0"/>
                </a:solidFill>
              </a:rPr>
              <a:t> </a:t>
            </a:r>
            <a:r>
              <a:rPr lang="en-US" sz="1800" i="1" dirty="0" err="1">
                <a:solidFill>
                  <a:srgbClr val="7030A0"/>
                </a:solidFill>
              </a:rPr>
              <a:t>dẫn</a:t>
            </a:r>
            <a:r>
              <a:rPr lang="en-US" sz="1800" i="1" dirty="0">
                <a:solidFill>
                  <a:srgbClr val="7030A0"/>
                </a:solidFill>
              </a:rPr>
              <a:t> </a:t>
            </a:r>
            <a:r>
              <a:rPr lang="en-US" sz="1800" i="1" dirty="0" err="1">
                <a:solidFill>
                  <a:srgbClr val="7030A0"/>
                </a:solidFill>
              </a:rPr>
              <a:t>tài</a:t>
            </a:r>
            <a:r>
              <a:rPr lang="en-US" sz="1800" i="1" dirty="0">
                <a:solidFill>
                  <a:srgbClr val="7030A0"/>
                </a:solidFill>
              </a:rPr>
              <a:t> </a:t>
            </a:r>
            <a:r>
              <a:rPr lang="en-US" sz="1800" i="1" dirty="0" err="1">
                <a:solidFill>
                  <a:srgbClr val="7030A0"/>
                </a:solidFill>
              </a:rPr>
              <a:t>liệu</a:t>
            </a:r>
            <a:r>
              <a:rPr lang="en-US" sz="1800" i="1" dirty="0">
                <a:solidFill>
                  <a:srgbClr val="7030A0"/>
                </a:solidFill>
              </a:rPr>
              <a:t> </a:t>
            </a:r>
            <a:r>
              <a:rPr lang="en-US" sz="1800" i="1" dirty="0" err="1">
                <a:solidFill>
                  <a:srgbClr val="7030A0"/>
                </a:solidFill>
              </a:rPr>
              <a:t>về</a:t>
            </a:r>
            <a:r>
              <a:rPr lang="en-US" sz="1800" i="1" dirty="0">
                <a:solidFill>
                  <a:srgbClr val="7030A0"/>
                </a:solidFill>
              </a:rPr>
              <a:t> </a:t>
            </a:r>
            <a:r>
              <a:rPr lang="en-US" sz="1800" i="1" dirty="0" err="1">
                <a:solidFill>
                  <a:srgbClr val="7030A0"/>
                </a:solidFill>
              </a:rPr>
              <a:t>các</a:t>
            </a:r>
            <a:r>
              <a:rPr lang="en-US" sz="1800" i="1" dirty="0">
                <a:solidFill>
                  <a:srgbClr val="7030A0"/>
                </a:solidFill>
              </a:rPr>
              <a:t> </a:t>
            </a:r>
            <a:r>
              <a:rPr lang="en-US" sz="1800" i="1" dirty="0" err="1">
                <a:solidFill>
                  <a:srgbClr val="7030A0"/>
                </a:solidFill>
              </a:rPr>
              <a:t>phương</a:t>
            </a:r>
            <a:r>
              <a:rPr lang="en-US" sz="1800" i="1" dirty="0">
                <a:solidFill>
                  <a:srgbClr val="7030A0"/>
                </a:solidFill>
              </a:rPr>
              <a:t> </a:t>
            </a:r>
            <a:r>
              <a:rPr lang="en-US" sz="1800" i="1" dirty="0" err="1">
                <a:solidFill>
                  <a:srgbClr val="7030A0"/>
                </a:solidFill>
              </a:rPr>
              <a:t>pháp</a:t>
            </a:r>
            <a:r>
              <a:rPr lang="en-US" sz="1800" i="1" dirty="0">
                <a:solidFill>
                  <a:srgbClr val="7030A0"/>
                </a:solidFill>
              </a:rPr>
              <a:t> </a:t>
            </a:r>
            <a:r>
              <a:rPr lang="en-US" sz="1800" i="1" dirty="0" err="1">
                <a:solidFill>
                  <a:srgbClr val="7030A0"/>
                </a:solidFill>
              </a:rPr>
              <a:t>nghiên</a:t>
            </a:r>
            <a:r>
              <a:rPr lang="en-US" sz="1800" i="1" dirty="0">
                <a:solidFill>
                  <a:srgbClr val="7030A0"/>
                </a:solidFill>
              </a:rPr>
              <a:t> </a:t>
            </a:r>
            <a:r>
              <a:rPr lang="en-US" sz="1800" i="1" dirty="0" err="1">
                <a:solidFill>
                  <a:srgbClr val="7030A0"/>
                </a:solidFill>
              </a:rPr>
              <a:t>cứu</a:t>
            </a:r>
            <a:r>
              <a:rPr lang="en-US" sz="1800" i="1" dirty="0">
                <a:solidFill>
                  <a:srgbClr val="7030A0"/>
                </a:solidFill>
              </a:rPr>
              <a:t> </a:t>
            </a:r>
            <a:r>
              <a:rPr lang="en-US" sz="1800" i="1" dirty="0" err="1">
                <a:solidFill>
                  <a:srgbClr val="7030A0"/>
                </a:solidFill>
              </a:rPr>
              <a:t>sử</a:t>
            </a:r>
            <a:r>
              <a:rPr lang="en-US" sz="1800" i="1" dirty="0">
                <a:solidFill>
                  <a:srgbClr val="7030A0"/>
                </a:solidFill>
              </a:rPr>
              <a:t> </a:t>
            </a:r>
            <a:r>
              <a:rPr lang="en-US" sz="1800" i="1" dirty="0" err="1">
                <a:solidFill>
                  <a:srgbClr val="7030A0"/>
                </a:solidFill>
              </a:rPr>
              <a:t>dụng</a:t>
            </a:r>
            <a:r>
              <a:rPr lang="en-US" sz="1800" i="1" dirty="0">
                <a:solidFill>
                  <a:srgbClr val="7030A0"/>
                </a:solidFill>
              </a:rPr>
              <a:t> </a:t>
            </a:r>
            <a:r>
              <a:rPr lang="en-US" sz="1800" i="1" dirty="0" err="1">
                <a:solidFill>
                  <a:srgbClr val="7030A0"/>
                </a:solidFill>
              </a:rPr>
              <a:t>trong</a:t>
            </a:r>
            <a:r>
              <a:rPr lang="en-US" sz="1800" i="1" dirty="0">
                <a:solidFill>
                  <a:srgbClr val="7030A0"/>
                </a:solidFill>
              </a:rPr>
              <a:t> </a:t>
            </a:r>
            <a:r>
              <a:rPr lang="en-US" sz="1800" i="1" dirty="0" err="1">
                <a:solidFill>
                  <a:srgbClr val="7030A0"/>
                </a:solidFill>
              </a:rPr>
              <a:t>phần</a:t>
            </a:r>
            <a:r>
              <a:rPr lang="en-US" sz="1800" i="1" dirty="0">
                <a:solidFill>
                  <a:srgbClr val="7030A0"/>
                </a:solidFill>
              </a:rPr>
              <a:t> </a:t>
            </a:r>
            <a:r>
              <a:rPr lang="en-US" sz="1800" i="1" dirty="0" err="1">
                <a:solidFill>
                  <a:srgbClr val="7030A0"/>
                </a:solidFill>
              </a:rPr>
              <a:t>này</a:t>
            </a:r>
            <a:endParaRPr lang="en-US" sz="1800" i="1" dirty="0">
              <a:solidFill>
                <a:srgbClr val="7030A0"/>
              </a:solidFill>
            </a:endParaRPr>
          </a:p>
          <a:p>
            <a:pPr marL="0" lvl="0" indent="0">
              <a:buNone/>
            </a:pPr>
            <a:endParaRPr lang="en-US" b="1" dirty="0"/>
          </a:p>
        </p:txBody>
      </p:sp>
      <p:sp>
        <p:nvSpPr>
          <p:cNvPr id="5" name="Title 4">
            <a:extLst>
              <a:ext uri="{FF2B5EF4-FFF2-40B4-BE49-F238E27FC236}">
                <a16:creationId xmlns:a16="http://schemas.microsoft.com/office/drawing/2014/main" id="{601D0C1A-3711-186B-0CB9-4B56EC12F318}"/>
              </a:ext>
            </a:extLst>
          </p:cNvPr>
          <p:cNvSpPr>
            <a:spLocks noGrp="1"/>
          </p:cNvSpPr>
          <p:nvPr>
            <p:ph type="title"/>
          </p:nvPr>
        </p:nvSpPr>
        <p:spPr>
          <a:xfrm>
            <a:off x="628650" y="519289"/>
            <a:ext cx="7886700" cy="1171400"/>
          </a:xfrm>
        </p:spPr>
        <p:txBody>
          <a:bodyPr>
            <a:noAutofit/>
          </a:bodyPr>
          <a:lstStyle/>
          <a:p>
            <a:r>
              <a:rPr lang="vi-VN" sz="2400" b="1" i="0" u="none" strike="noStrike" kern="1200" baseline="0" dirty="0">
                <a:solidFill>
                  <a:srgbClr val="0070C0"/>
                </a:solidFill>
                <a:latin typeface="Arial" panose="020B0604020202020204" pitchFamily="34" charset="0"/>
              </a:rPr>
              <a:t>PHƯƠNG PHÁP VÀ CÁC BƯỚC THỰC HIỆN</a:t>
            </a:r>
            <a:br>
              <a:rPr lang="en-US" sz="2000" b="1" dirty="0"/>
            </a:br>
            <a:r>
              <a:rPr lang="en-US" sz="2000" b="1" dirty="0"/>
              <a:t>(Research Methodology</a:t>
            </a:r>
            <a:r>
              <a:rPr lang="en-US" sz="2000" b="1"/>
              <a:t>) (~5 trang</a:t>
            </a:r>
            <a:r>
              <a:rPr lang="en-US" sz="2000" b="1" dirty="0"/>
              <a:t>)</a:t>
            </a:r>
            <a:br>
              <a:rPr lang="en-US" sz="2000" b="1" dirty="0"/>
            </a:br>
            <a:endParaRPr lang="en-US" sz="2000" dirty="0"/>
          </a:p>
        </p:txBody>
      </p:sp>
      <p:sp>
        <p:nvSpPr>
          <p:cNvPr id="2" name="Date Placeholder 3">
            <a:extLst>
              <a:ext uri="{FF2B5EF4-FFF2-40B4-BE49-F238E27FC236}">
                <a16:creationId xmlns:a16="http://schemas.microsoft.com/office/drawing/2014/main" id="{D1FF14EA-5F2B-01EE-194E-E048365F8FFD}"/>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7882973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1FA96-205E-D830-C5D5-85262D6CFF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2108A8-6D31-8A04-4DE7-4CBAFF161CFF}"/>
              </a:ext>
            </a:extLst>
          </p:cNvPr>
          <p:cNvSpPr>
            <a:spLocks noGrp="1"/>
          </p:cNvSpPr>
          <p:nvPr>
            <p:ph idx="1"/>
          </p:nvPr>
        </p:nvSpPr>
        <p:spPr>
          <a:xfrm>
            <a:off x="628650" y="1690689"/>
            <a:ext cx="7886700" cy="4486274"/>
          </a:xfrm>
        </p:spPr>
        <p:txBody>
          <a:bodyPr>
            <a:normAutofit/>
          </a:bodyPr>
          <a:lstStyle/>
          <a:p>
            <a:r>
              <a:rPr lang="vi-VN" sz="1600" b="1" dirty="0"/>
              <a:t>Phương pháp phỏng vấn sâu</a:t>
            </a:r>
            <a:r>
              <a:rPr lang="en-US" sz="1600" b="1" dirty="0"/>
              <a:t>: </a:t>
            </a:r>
          </a:p>
          <a:p>
            <a:pPr lvl="1"/>
            <a:r>
              <a:rPr lang="en-US" sz="1400" dirty="0" err="1"/>
              <a:t>Đối</a:t>
            </a:r>
            <a:r>
              <a:rPr lang="en-US" sz="1400" dirty="0"/>
              <a:t> </a:t>
            </a:r>
            <a:r>
              <a:rPr lang="en-US" sz="1400" dirty="0" err="1"/>
              <a:t>tượng</a:t>
            </a:r>
            <a:r>
              <a:rPr lang="en-US" sz="1400" dirty="0"/>
              <a:t>: </a:t>
            </a:r>
            <a:r>
              <a:rPr lang="en-US" sz="1400" dirty="0" err="1"/>
              <a:t>Phỏng</a:t>
            </a:r>
            <a:r>
              <a:rPr lang="en-US" sz="1400" dirty="0"/>
              <a:t> </a:t>
            </a:r>
            <a:r>
              <a:rPr lang="en-US" sz="1400" dirty="0" err="1"/>
              <a:t>vấn</a:t>
            </a:r>
            <a:r>
              <a:rPr lang="en-US" sz="1400" dirty="0"/>
              <a:t> ai? </a:t>
            </a:r>
            <a:r>
              <a:rPr lang="en-US" sz="1400" dirty="0" err="1"/>
              <a:t>Lãnh</a:t>
            </a:r>
            <a:r>
              <a:rPr lang="en-US" sz="1400" dirty="0"/>
              <a:t> </a:t>
            </a:r>
            <a:r>
              <a:rPr lang="en-US" sz="1400" dirty="0" err="1"/>
              <a:t>đạo</a:t>
            </a:r>
            <a:r>
              <a:rPr lang="en-US" sz="1400" dirty="0"/>
              <a:t>, </a:t>
            </a:r>
            <a:r>
              <a:rPr lang="en-US" sz="1400" dirty="0" err="1"/>
              <a:t>người</a:t>
            </a:r>
            <a:r>
              <a:rPr lang="en-US" sz="1400" dirty="0"/>
              <a:t> </a:t>
            </a:r>
            <a:r>
              <a:rPr lang="en-US" sz="1400" dirty="0" err="1"/>
              <a:t>phụ</a:t>
            </a:r>
            <a:r>
              <a:rPr lang="en-US" sz="1400" dirty="0"/>
              <a:t> </a:t>
            </a:r>
            <a:r>
              <a:rPr lang="en-US" sz="1400" dirty="0" err="1"/>
              <a:t>trách</a:t>
            </a:r>
            <a:r>
              <a:rPr lang="en-US" sz="1400" dirty="0"/>
              <a:t> </a:t>
            </a:r>
            <a:r>
              <a:rPr lang="en-US" sz="1400" dirty="0" err="1"/>
              <a:t>bộ</a:t>
            </a:r>
            <a:r>
              <a:rPr lang="en-US" sz="1400" dirty="0"/>
              <a:t> </a:t>
            </a:r>
            <a:r>
              <a:rPr lang="en-US" sz="1400" dirty="0" err="1"/>
              <a:t>phận</a:t>
            </a:r>
            <a:r>
              <a:rPr lang="en-US" sz="1400" dirty="0"/>
              <a:t>, </a:t>
            </a:r>
            <a:r>
              <a:rPr lang="en-US" sz="1400" dirty="0" err="1"/>
              <a:t>khách</a:t>
            </a:r>
            <a:r>
              <a:rPr lang="en-US" sz="1400" dirty="0"/>
              <a:t> </a:t>
            </a:r>
            <a:r>
              <a:rPr lang="en-US" sz="1400" dirty="0" err="1"/>
              <a:t>hàng</a:t>
            </a:r>
            <a:r>
              <a:rPr lang="en-US" sz="1400" dirty="0"/>
              <a:t>, </a:t>
            </a:r>
            <a:r>
              <a:rPr lang="en-US" sz="1400" dirty="0" err="1"/>
              <a:t>các</a:t>
            </a:r>
            <a:r>
              <a:rPr lang="en-US" sz="1400" dirty="0"/>
              <a:t> </a:t>
            </a:r>
            <a:r>
              <a:rPr lang="en-US" sz="1400" dirty="0" err="1"/>
              <a:t>bên</a:t>
            </a:r>
            <a:r>
              <a:rPr lang="en-US" sz="1400" dirty="0"/>
              <a:t> </a:t>
            </a:r>
            <a:r>
              <a:rPr lang="en-US" sz="1400" dirty="0" err="1"/>
              <a:t>có</a:t>
            </a:r>
            <a:r>
              <a:rPr lang="en-US" sz="1400" dirty="0"/>
              <a:t> </a:t>
            </a:r>
            <a:r>
              <a:rPr lang="en-US" sz="1400" dirty="0" err="1"/>
              <a:t>liên</a:t>
            </a:r>
            <a:r>
              <a:rPr lang="en-US" sz="1400" dirty="0"/>
              <a:t> </a:t>
            </a:r>
            <a:r>
              <a:rPr lang="en-US" sz="1400" dirty="0" err="1"/>
              <a:t>quan</a:t>
            </a:r>
            <a:r>
              <a:rPr lang="en-US" sz="1400" dirty="0"/>
              <a:t>... </a:t>
            </a:r>
          </a:p>
          <a:p>
            <a:pPr lvl="1"/>
            <a:r>
              <a:rPr lang="en-US" sz="1400" dirty="0" err="1"/>
              <a:t>Nêu</a:t>
            </a:r>
            <a:r>
              <a:rPr lang="en-US" sz="1400" dirty="0"/>
              <a:t> </a:t>
            </a:r>
            <a:r>
              <a:rPr lang="en-US" sz="1400" dirty="0" err="1"/>
              <a:t>tên</a:t>
            </a:r>
            <a:r>
              <a:rPr lang="en-US" sz="1400" dirty="0"/>
              <a:t> </a:t>
            </a:r>
            <a:r>
              <a:rPr lang="en-US" sz="1400" dirty="0" err="1"/>
              <a:t>viết</a:t>
            </a:r>
            <a:r>
              <a:rPr lang="en-US" sz="1400" dirty="0"/>
              <a:t> </a:t>
            </a:r>
            <a:r>
              <a:rPr lang="en-US" sz="1400" dirty="0" err="1"/>
              <a:t>tắt</a:t>
            </a:r>
            <a:r>
              <a:rPr lang="en-US" sz="1400" dirty="0"/>
              <a:t>, </a:t>
            </a:r>
            <a:r>
              <a:rPr lang="en-US" sz="1400" dirty="0" err="1"/>
              <a:t>vị</a:t>
            </a:r>
            <a:r>
              <a:rPr lang="en-US" sz="1400" dirty="0"/>
              <a:t> </a:t>
            </a:r>
            <a:r>
              <a:rPr lang="en-US" sz="1400" dirty="0" err="1"/>
              <a:t>trí</a:t>
            </a:r>
            <a:r>
              <a:rPr lang="en-US" sz="1400" dirty="0"/>
              <a:t> </a:t>
            </a:r>
            <a:r>
              <a:rPr lang="en-US" sz="1400" dirty="0" err="1"/>
              <a:t>công</a:t>
            </a:r>
            <a:r>
              <a:rPr lang="en-US" sz="1400" dirty="0"/>
              <a:t> </a:t>
            </a:r>
            <a:r>
              <a:rPr lang="en-US" sz="1400" dirty="0" err="1"/>
              <a:t>tác</a:t>
            </a:r>
            <a:r>
              <a:rPr lang="en-US" sz="1400" dirty="0"/>
              <a:t>, </a:t>
            </a:r>
            <a:r>
              <a:rPr lang="en-US" sz="1400" dirty="0" err="1"/>
              <a:t>lý</a:t>
            </a:r>
            <a:r>
              <a:rPr lang="en-US" sz="1400" dirty="0"/>
              <a:t> do </a:t>
            </a:r>
            <a:r>
              <a:rPr lang="en-US" sz="1400" dirty="0" err="1"/>
              <a:t>vì</a:t>
            </a:r>
            <a:r>
              <a:rPr lang="en-US" sz="1400" dirty="0"/>
              <a:t> </a:t>
            </a:r>
            <a:r>
              <a:rPr lang="en-US" sz="1400" dirty="0" err="1"/>
              <a:t>sao</a:t>
            </a:r>
            <a:r>
              <a:rPr lang="en-US" sz="1400" dirty="0"/>
              <a:t> </a:t>
            </a:r>
            <a:r>
              <a:rPr lang="en-US" sz="1400" dirty="0" err="1"/>
              <a:t>phỏng</a:t>
            </a:r>
            <a:r>
              <a:rPr lang="en-US" sz="1400" dirty="0"/>
              <a:t> </a:t>
            </a:r>
            <a:r>
              <a:rPr lang="en-US" sz="1400" dirty="0" err="1"/>
              <a:t>vấn</a:t>
            </a:r>
            <a:r>
              <a:rPr lang="en-US" sz="1400" dirty="0"/>
              <a:t> </a:t>
            </a:r>
            <a:r>
              <a:rPr lang="en-US" sz="1400" dirty="0" err="1"/>
              <a:t>họ</a:t>
            </a:r>
            <a:r>
              <a:rPr lang="en-US" sz="1400" dirty="0"/>
              <a:t>.</a:t>
            </a:r>
          </a:p>
          <a:p>
            <a:pPr lvl="1"/>
            <a:r>
              <a:rPr lang="en-US" sz="1400" dirty="0" err="1"/>
              <a:t>Các</a:t>
            </a:r>
            <a:r>
              <a:rPr lang="en-US" sz="1400" dirty="0"/>
              <a:t> </a:t>
            </a:r>
            <a:r>
              <a:rPr lang="en-US" sz="1400" dirty="0" err="1"/>
              <a:t>câu</a:t>
            </a:r>
            <a:r>
              <a:rPr lang="en-US" sz="1400" dirty="0"/>
              <a:t> </a:t>
            </a:r>
            <a:r>
              <a:rPr lang="en-US" sz="1400" dirty="0" err="1"/>
              <a:t>hỏi</a:t>
            </a:r>
            <a:r>
              <a:rPr lang="en-US" sz="1400" dirty="0"/>
              <a:t> </a:t>
            </a:r>
            <a:r>
              <a:rPr lang="en-US" sz="1400" dirty="0" err="1"/>
              <a:t>cho</a:t>
            </a:r>
            <a:r>
              <a:rPr lang="en-US" sz="1400" dirty="0"/>
              <a:t> </a:t>
            </a:r>
            <a:r>
              <a:rPr lang="en-US" sz="1400" dirty="0" err="1"/>
              <a:t>phỏng</a:t>
            </a:r>
            <a:r>
              <a:rPr lang="en-US" sz="1400" dirty="0"/>
              <a:t> </a:t>
            </a:r>
            <a:r>
              <a:rPr lang="en-US" sz="1400" dirty="0" err="1"/>
              <a:t>vấn</a:t>
            </a:r>
            <a:r>
              <a:rPr lang="en-US" sz="1400" dirty="0"/>
              <a:t>?</a:t>
            </a:r>
          </a:p>
          <a:p>
            <a:pPr lvl="1"/>
            <a:r>
              <a:rPr lang="en-US" sz="1400" dirty="0" err="1"/>
              <a:t>Nội</a:t>
            </a:r>
            <a:r>
              <a:rPr lang="en-US" sz="1400" dirty="0"/>
              <a:t> dung </a:t>
            </a:r>
            <a:r>
              <a:rPr lang="en-US" sz="1400" dirty="0" err="1"/>
              <a:t>kết</a:t>
            </a:r>
            <a:r>
              <a:rPr lang="en-US" sz="1400" dirty="0"/>
              <a:t> </a:t>
            </a:r>
            <a:r>
              <a:rPr lang="en-US" sz="1400" dirty="0" err="1"/>
              <a:t>quả</a:t>
            </a:r>
            <a:r>
              <a:rPr lang="en-US" sz="1400" dirty="0"/>
              <a:t> </a:t>
            </a:r>
            <a:r>
              <a:rPr lang="en-US" sz="1400" dirty="0" err="1"/>
              <a:t>phỏng</a:t>
            </a:r>
            <a:r>
              <a:rPr lang="en-US" sz="1400" dirty="0"/>
              <a:t> </a:t>
            </a:r>
            <a:r>
              <a:rPr lang="en-US" sz="1400" dirty="0" err="1"/>
              <a:t>vấn</a:t>
            </a:r>
            <a:r>
              <a:rPr lang="en-US" sz="1400" dirty="0"/>
              <a:t> </a:t>
            </a:r>
            <a:r>
              <a:rPr lang="en-US" sz="1400" dirty="0" err="1"/>
              <a:t>để</a:t>
            </a:r>
            <a:r>
              <a:rPr lang="en-US" sz="1400" dirty="0"/>
              <a:t> </a:t>
            </a:r>
            <a:r>
              <a:rPr lang="en-US" sz="1400" dirty="0" err="1"/>
              <a:t>vào</a:t>
            </a:r>
            <a:r>
              <a:rPr lang="en-US" sz="1400" dirty="0"/>
              <a:t> </a:t>
            </a:r>
            <a:r>
              <a:rPr lang="en-US" sz="1400" dirty="0" err="1"/>
              <a:t>mục</a:t>
            </a:r>
            <a:r>
              <a:rPr lang="en-US" sz="1400" dirty="0"/>
              <a:t> 2.4 + </a:t>
            </a:r>
            <a:r>
              <a:rPr lang="en-US" sz="1400" dirty="0" err="1"/>
              <a:t>Phụ</a:t>
            </a:r>
            <a:r>
              <a:rPr lang="en-US" sz="1400" dirty="0"/>
              <a:t> </a:t>
            </a:r>
            <a:r>
              <a:rPr lang="en-US" sz="1400" dirty="0" err="1"/>
              <a:t>lục</a:t>
            </a:r>
            <a:r>
              <a:rPr lang="en-US" sz="1400" dirty="0"/>
              <a:t>, </a:t>
            </a:r>
            <a:r>
              <a:rPr lang="en-US" sz="1400" dirty="0" err="1"/>
              <a:t>có</a:t>
            </a:r>
            <a:r>
              <a:rPr lang="en-US" sz="1400" dirty="0"/>
              <a:t> </a:t>
            </a:r>
            <a:r>
              <a:rPr lang="en-US" sz="1400" dirty="0" err="1"/>
              <a:t>trích</a:t>
            </a:r>
            <a:r>
              <a:rPr lang="en-US" sz="1400" dirty="0"/>
              <a:t> </a:t>
            </a:r>
            <a:r>
              <a:rPr lang="en-US" sz="1400" dirty="0" err="1"/>
              <a:t>dẫn</a:t>
            </a:r>
            <a:r>
              <a:rPr lang="en-US" sz="1400" dirty="0"/>
              <a:t> </a:t>
            </a:r>
            <a:r>
              <a:rPr lang="en-US" sz="1400" dirty="0" err="1"/>
              <a:t>lại</a:t>
            </a:r>
            <a:r>
              <a:rPr lang="en-US" sz="1400" dirty="0"/>
              <a:t> </a:t>
            </a:r>
            <a:r>
              <a:rPr lang="en-US" sz="1400" dirty="0" err="1"/>
              <a:t>câu</a:t>
            </a:r>
            <a:r>
              <a:rPr lang="en-US" sz="1400" dirty="0"/>
              <a:t> </a:t>
            </a:r>
            <a:r>
              <a:rPr lang="en-US" sz="1400" dirty="0" err="1"/>
              <a:t>nói</a:t>
            </a:r>
            <a:r>
              <a:rPr lang="en-US" sz="1400" dirty="0"/>
              <a:t> </a:t>
            </a:r>
            <a:r>
              <a:rPr lang="en-US" sz="1400" dirty="0" err="1"/>
              <a:t>của</a:t>
            </a:r>
            <a:r>
              <a:rPr lang="en-US" sz="1400" dirty="0"/>
              <a:t> </a:t>
            </a:r>
            <a:r>
              <a:rPr lang="en-US" sz="1400" dirty="0" err="1"/>
              <a:t>người</a:t>
            </a:r>
            <a:r>
              <a:rPr lang="en-US" sz="1400" dirty="0"/>
              <a:t> </a:t>
            </a:r>
            <a:r>
              <a:rPr lang="en-US" sz="1400" dirty="0" err="1"/>
              <a:t>được</a:t>
            </a:r>
            <a:r>
              <a:rPr lang="en-US" sz="1400" dirty="0"/>
              <a:t> </a:t>
            </a:r>
            <a:r>
              <a:rPr lang="en-US" sz="1400" dirty="0" err="1"/>
              <a:t>phỏng</a:t>
            </a:r>
            <a:r>
              <a:rPr lang="en-US" sz="1400" dirty="0"/>
              <a:t> </a:t>
            </a:r>
            <a:r>
              <a:rPr lang="en-US" sz="1400" dirty="0" err="1"/>
              <a:t>vấn</a:t>
            </a:r>
            <a:r>
              <a:rPr lang="en-US" sz="1400" dirty="0"/>
              <a:t> </a:t>
            </a:r>
            <a:r>
              <a:rPr lang="en-US" sz="1400" dirty="0" err="1"/>
              <a:t>để</a:t>
            </a:r>
            <a:r>
              <a:rPr lang="en-US" sz="1400" dirty="0"/>
              <a:t> </a:t>
            </a:r>
            <a:r>
              <a:rPr lang="en-US" sz="1400" dirty="0" err="1"/>
              <a:t>minh</a:t>
            </a:r>
            <a:r>
              <a:rPr lang="en-US" sz="1400" dirty="0"/>
              <a:t> </a:t>
            </a:r>
            <a:r>
              <a:rPr lang="en-US" sz="1400" dirty="0" err="1"/>
              <a:t>họa</a:t>
            </a:r>
            <a:endParaRPr lang="en-US" sz="1400" dirty="0"/>
          </a:p>
          <a:p>
            <a:r>
              <a:rPr lang="vi-VN" sz="1600" b="1" dirty="0"/>
              <a:t>Phương pháp thảo luận nhóm</a:t>
            </a:r>
            <a:r>
              <a:rPr lang="en-US" sz="1600" dirty="0"/>
              <a:t>: </a:t>
            </a:r>
            <a:r>
              <a:rPr lang="en-US" sz="1600" dirty="0" err="1"/>
              <a:t>tương</a:t>
            </a:r>
            <a:r>
              <a:rPr lang="en-US" sz="1600" dirty="0"/>
              <a:t> </a:t>
            </a:r>
            <a:r>
              <a:rPr lang="en-US" sz="1600" dirty="0" err="1"/>
              <a:t>tự</a:t>
            </a:r>
            <a:r>
              <a:rPr lang="en-US" sz="1600" dirty="0"/>
              <a:t> </a:t>
            </a:r>
            <a:r>
              <a:rPr lang="en-US" sz="1600" dirty="0" err="1"/>
              <a:t>như</a:t>
            </a:r>
            <a:r>
              <a:rPr lang="en-US" sz="1600" dirty="0"/>
              <a:t> </a:t>
            </a:r>
            <a:r>
              <a:rPr lang="en-US" sz="1600" dirty="0" err="1"/>
              <a:t>Phỏng</a:t>
            </a:r>
            <a:r>
              <a:rPr lang="en-US" sz="1600" dirty="0"/>
              <a:t> </a:t>
            </a:r>
            <a:r>
              <a:rPr lang="en-US" sz="1600" dirty="0" err="1"/>
              <a:t>vấn</a:t>
            </a:r>
            <a:r>
              <a:rPr lang="en-US" sz="1600" dirty="0"/>
              <a:t> </a:t>
            </a:r>
            <a:r>
              <a:rPr lang="en-US" sz="1600" dirty="0" err="1"/>
              <a:t>sâu</a:t>
            </a:r>
            <a:r>
              <a:rPr lang="en-US" sz="1600" dirty="0"/>
              <a:t> + </a:t>
            </a:r>
            <a:r>
              <a:rPr lang="en-US" sz="1600" dirty="0" err="1"/>
              <a:t>lý</a:t>
            </a:r>
            <a:r>
              <a:rPr lang="en-US" sz="1600" dirty="0"/>
              <a:t> </a:t>
            </a:r>
            <a:r>
              <a:rPr lang="en-US" sz="1600" dirty="0" err="1"/>
              <a:t>giải</a:t>
            </a:r>
            <a:r>
              <a:rPr lang="en-US" sz="1600" dirty="0"/>
              <a:t> </a:t>
            </a:r>
            <a:r>
              <a:rPr lang="en-US" sz="1600" dirty="0" err="1"/>
              <a:t>lý</a:t>
            </a:r>
            <a:r>
              <a:rPr lang="en-US" sz="1600" dirty="0"/>
              <a:t> do </a:t>
            </a:r>
            <a:r>
              <a:rPr lang="en-US" sz="1600" dirty="0" err="1"/>
              <a:t>vì</a:t>
            </a:r>
            <a:r>
              <a:rPr lang="en-US" sz="1600" dirty="0"/>
              <a:t> </a:t>
            </a:r>
            <a:r>
              <a:rPr lang="en-US" sz="1600" dirty="0" err="1"/>
              <a:t>sao</a:t>
            </a:r>
            <a:r>
              <a:rPr lang="en-US" sz="1600" dirty="0"/>
              <a:t> </a:t>
            </a:r>
            <a:r>
              <a:rPr lang="en-US" sz="1600" dirty="0" err="1"/>
              <a:t>cần</a:t>
            </a:r>
            <a:r>
              <a:rPr lang="en-US" sz="1600" dirty="0"/>
              <a:t> </a:t>
            </a:r>
            <a:r>
              <a:rPr lang="en-US" sz="1600" dirty="0" err="1"/>
              <a:t>có</a:t>
            </a:r>
            <a:r>
              <a:rPr lang="en-US" sz="1600" dirty="0"/>
              <a:t> </a:t>
            </a:r>
            <a:r>
              <a:rPr lang="en-US" sz="1600" dirty="0" err="1"/>
              <a:t>thảo</a:t>
            </a:r>
            <a:r>
              <a:rPr lang="en-US" sz="1600" dirty="0"/>
              <a:t> </a:t>
            </a:r>
            <a:r>
              <a:rPr lang="en-US" sz="1600" dirty="0" err="1"/>
              <a:t>luận</a:t>
            </a:r>
            <a:r>
              <a:rPr lang="en-US" sz="1600" dirty="0"/>
              <a:t> </a:t>
            </a:r>
            <a:r>
              <a:rPr lang="en-US" sz="1600" dirty="0" err="1"/>
              <a:t>nhóm</a:t>
            </a:r>
            <a:endParaRPr lang="en-US" sz="1600" dirty="0"/>
          </a:p>
          <a:p>
            <a:r>
              <a:rPr lang="en-US" sz="1600" b="1" dirty="0" err="1"/>
              <a:t>Nghiên</a:t>
            </a:r>
            <a:r>
              <a:rPr lang="en-US" sz="1600" b="1" dirty="0"/>
              <a:t> </a:t>
            </a:r>
            <a:r>
              <a:rPr lang="en-US" sz="1600" b="1" dirty="0" err="1"/>
              <a:t>cứu</a:t>
            </a:r>
            <a:r>
              <a:rPr lang="en-US" sz="1600" b="1" dirty="0"/>
              <a:t> </a:t>
            </a:r>
            <a:r>
              <a:rPr lang="en-US" sz="1600" b="1" dirty="0" err="1"/>
              <a:t>tình</a:t>
            </a:r>
            <a:r>
              <a:rPr lang="en-US" sz="1600" b="1" dirty="0"/>
              <a:t> </a:t>
            </a:r>
            <a:r>
              <a:rPr lang="en-US" sz="1600" b="1" dirty="0" err="1"/>
              <a:t>huống</a:t>
            </a:r>
            <a:r>
              <a:rPr lang="en-US" sz="1600" b="1" dirty="0"/>
              <a:t> -Case study:</a:t>
            </a:r>
          </a:p>
          <a:p>
            <a:pPr lvl="1"/>
            <a:r>
              <a:rPr lang="en-US" sz="1400" dirty="0" err="1"/>
              <a:t>Nghiên</a:t>
            </a:r>
            <a:r>
              <a:rPr lang="en-US" sz="1400" dirty="0"/>
              <a:t> </a:t>
            </a:r>
            <a:r>
              <a:rPr lang="en-US" sz="1400" dirty="0" err="1"/>
              <a:t>cứu</a:t>
            </a:r>
            <a:r>
              <a:rPr lang="en-US" sz="1400" dirty="0"/>
              <a:t> </a:t>
            </a:r>
            <a:r>
              <a:rPr lang="en-US" sz="1400" dirty="0" err="1"/>
              <a:t>về</a:t>
            </a:r>
            <a:r>
              <a:rPr lang="en-US" sz="1400" dirty="0"/>
              <a:t> 1 </a:t>
            </a:r>
            <a:r>
              <a:rPr lang="en-US" sz="1400" dirty="0" err="1"/>
              <a:t>tình</a:t>
            </a:r>
            <a:r>
              <a:rPr lang="en-US" sz="1400" dirty="0"/>
              <a:t> </a:t>
            </a:r>
            <a:r>
              <a:rPr lang="en-US" sz="1400" dirty="0" err="1"/>
              <a:t>huống</a:t>
            </a:r>
            <a:r>
              <a:rPr lang="en-US" sz="1400" dirty="0"/>
              <a:t> </a:t>
            </a:r>
            <a:r>
              <a:rPr lang="en-US" sz="1400" dirty="0" err="1"/>
              <a:t>điển</a:t>
            </a:r>
            <a:r>
              <a:rPr lang="en-US" sz="1400" dirty="0"/>
              <a:t> </a:t>
            </a:r>
            <a:r>
              <a:rPr lang="en-US" sz="1400" dirty="0" err="1"/>
              <a:t>hình</a:t>
            </a:r>
            <a:r>
              <a:rPr lang="en-US" sz="1400" dirty="0"/>
              <a:t>: </a:t>
            </a:r>
            <a:r>
              <a:rPr lang="en-US" sz="1400" dirty="0" err="1"/>
              <a:t>mô</a:t>
            </a:r>
            <a:r>
              <a:rPr lang="en-US" sz="1400" dirty="0"/>
              <a:t> </a:t>
            </a:r>
            <a:r>
              <a:rPr lang="en-US" sz="1400" dirty="0" err="1"/>
              <a:t>tả</a:t>
            </a:r>
            <a:r>
              <a:rPr lang="en-US" sz="1400" dirty="0"/>
              <a:t> </a:t>
            </a:r>
            <a:r>
              <a:rPr lang="en-US" sz="1400" dirty="0" err="1"/>
              <a:t>tình</a:t>
            </a:r>
            <a:r>
              <a:rPr lang="en-US" sz="1400" dirty="0"/>
              <a:t> </a:t>
            </a:r>
            <a:r>
              <a:rPr lang="en-US" sz="1400" dirty="0" err="1"/>
              <a:t>huống</a:t>
            </a:r>
            <a:r>
              <a:rPr lang="en-US" sz="1400" dirty="0"/>
              <a:t> </a:t>
            </a:r>
            <a:r>
              <a:rPr lang="en-US" sz="1400" dirty="0" err="1"/>
              <a:t>với</a:t>
            </a:r>
            <a:r>
              <a:rPr lang="en-US" sz="1400" dirty="0"/>
              <a:t> </a:t>
            </a:r>
            <a:r>
              <a:rPr lang="en-US" sz="1400" dirty="0" err="1"/>
              <a:t>thông</a:t>
            </a:r>
            <a:r>
              <a:rPr lang="en-US" sz="1400" dirty="0"/>
              <a:t> tin </a:t>
            </a:r>
            <a:r>
              <a:rPr lang="en-US" sz="1400" dirty="0" err="1"/>
              <a:t>cơ</a:t>
            </a:r>
            <a:r>
              <a:rPr lang="en-US" sz="1400" dirty="0"/>
              <a:t> </a:t>
            </a:r>
            <a:r>
              <a:rPr lang="en-US" sz="1400" dirty="0" err="1"/>
              <a:t>bản</a:t>
            </a:r>
            <a:endParaRPr lang="en-US" sz="1400" dirty="0"/>
          </a:p>
          <a:p>
            <a:pPr lvl="2"/>
            <a:r>
              <a:rPr lang="en-US" sz="1100" dirty="0"/>
              <a:t>VD: </a:t>
            </a:r>
            <a:r>
              <a:rPr lang="en-US" sz="1100" dirty="0" err="1"/>
              <a:t>lô</a:t>
            </a:r>
            <a:r>
              <a:rPr lang="en-US" sz="1100" dirty="0"/>
              <a:t> </a:t>
            </a:r>
            <a:r>
              <a:rPr lang="en-US" sz="1100" dirty="0" err="1"/>
              <a:t>hàng</a:t>
            </a:r>
            <a:r>
              <a:rPr lang="en-US" sz="1100" dirty="0"/>
              <a:t> </a:t>
            </a:r>
            <a:r>
              <a:rPr lang="en-US" sz="1100" dirty="0" err="1"/>
              <a:t>bị</a:t>
            </a:r>
            <a:r>
              <a:rPr lang="en-US" sz="1100" dirty="0"/>
              <a:t> </a:t>
            </a:r>
            <a:r>
              <a:rPr lang="en-US" sz="1100" dirty="0" err="1"/>
              <a:t>lỗi</a:t>
            </a:r>
            <a:r>
              <a:rPr lang="en-US" sz="1100" dirty="0"/>
              <a:t>, </a:t>
            </a:r>
            <a:r>
              <a:rPr lang="en-US" sz="1100" dirty="0" err="1"/>
              <a:t>đơn</a:t>
            </a:r>
            <a:r>
              <a:rPr lang="en-US" sz="1100" dirty="0"/>
              <a:t> </a:t>
            </a:r>
            <a:r>
              <a:rPr lang="en-US" sz="1100" dirty="0" err="1"/>
              <a:t>hàng</a:t>
            </a:r>
            <a:r>
              <a:rPr lang="en-US" sz="1100" dirty="0"/>
              <a:t> </a:t>
            </a:r>
            <a:r>
              <a:rPr lang="en-US" sz="1100" dirty="0" err="1"/>
              <a:t>bị</a:t>
            </a:r>
            <a:r>
              <a:rPr lang="en-US" sz="1100" dirty="0"/>
              <a:t> </a:t>
            </a:r>
            <a:r>
              <a:rPr lang="en-US" sz="1100" dirty="0" err="1"/>
              <a:t>sai</a:t>
            </a:r>
            <a:r>
              <a:rPr lang="en-US" sz="1100" dirty="0"/>
              <a:t> </a:t>
            </a:r>
            <a:r>
              <a:rPr lang="en-US" sz="1100" dirty="0" err="1"/>
              <a:t>sót</a:t>
            </a:r>
            <a:r>
              <a:rPr lang="en-US" sz="1100" dirty="0"/>
              <a:t>… (</a:t>
            </a:r>
            <a:r>
              <a:rPr lang="en-US" sz="1100" dirty="0" err="1"/>
              <a:t>nếu</a:t>
            </a:r>
            <a:r>
              <a:rPr lang="en-US" sz="1100" dirty="0"/>
              <a:t> </a:t>
            </a:r>
            <a:r>
              <a:rPr lang="en-US" sz="1100" dirty="0" err="1"/>
              <a:t>đặc</a:t>
            </a:r>
            <a:r>
              <a:rPr lang="en-US" sz="1100" dirty="0"/>
              <a:t> </a:t>
            </a:r>
            <a:r>
              <a:rPr lang="en-US" sz="1100" dirty="0" err="1"/>
              <a:t>điểm</a:t>
            </a:r>
            <a:r>
              <a:rPr lang="en-US" sz="1100" dirty="0"/>
              <a:t> </a:t>
            </a:r>
            <a:r>
              <a:rPr lang="en-US" sz="1100" dirty="0" err="1"/>
              <a:t>đơn</a:t>
            </a:r>
            <a:r>
              <a:rPr lang="en-US" sz="1100" dirty="0"/>
              <a:t> </a:t>
            </a:r>
            <a:r>
              <a:rPr lang="en-US" sz="1100" dirty="0" err="1"/>
              <a:t>hàng</a:t>
            </a:r>
            <a:r>
              <a:rPr lang="en-US" sz="1100" dirty="0"/>
              <a:t> </a:t>
            </a:r>
            <a:r>
              <a:rPr lang="en-US" sz="1100" dirty="0" err="1"/>
              <a:t>và</a:t>
            </a:r>
            <a:r>
              <a:rPr lang="en-US" sz="1100" dirty="0"/>
              <a:t> </a:t>
            </a:r>
            <a:r>
              <a:rPr lang="en-US" sz="1100" dirty="0" err="1"/>
              <a:t>thời</a:t>
            </a:r>
            <a:r>
              <a:rPr lang="en-US" sz="1100" dirty="0"/>
              <a:t> </a:t>
            </a:r>
            <a:r>
              <a:rPr lang="en-US" sz="1100" dirty="0" err="1"/>
              <a:t>gian</a:t>
            </a:r>
            <a:r>
              <a:rPr lang="en-US" sz="1100" dirty="0"/>
              <a:t> </a:t>
            </a:r>
            <a:r>
              <a:rPr lang="en-US" sz="1100" dirty="0" err="1"/>
              <a:t>bị</a:t>
            </a:r>
            <a:r>
              <a:rPr lang="en-US" sz="1100" dirty="0"/>
              <a:t> </a:t>
            </a:r>
            <a:r>
              <a:rPr lang="en-US" sz="1100" dirty="0" err="1"/>
              <a:t>lỗi</a:t>
            </a:r>
            <a:r>
              <a:rPr lang="en-US" sz="1100" dirty="0"/>
              <a:t>)</a:t>
            </a:r>
          </a:p>
          <a:p>
            <a:pPr lvl="2"/>
            <a:r>
              <a:rPr lang="en-US" sz="1100" dirty="0"/>
              <a:t>VD: </a:t>
            </a:r>
            <a:r>
              <a:rPr lang="en-US" sz="1100" dirty="0" err="1"/>
              <a:t>nhân</a:t>
            </a:r>
            <a:r>
              <a:rPr lang="en-US" sz="1100" dirty="0"/>
              <a:t> </a:t>
            </a:r>
            <a:r>
              <a:rPr lang="en-US" sz="1100" dirty="0" err="1"/>
              <a:t>sự</a:t>
            </a:r>
            <a:r>
              <a:rPr lang="en-US" sz="1100" dirty="0"/>
              <a:t> </a:t>
            </a:r>
            <a:r>
              <a:rPr lang="en-US" sz="1100" dirty="0" err="1"/>
              <a:t>làm</a:t>
            </a:r>
            <a:r>
              <a:rPr lang="en-US" sz="1100" dirty="0"/>
              <a:t> </a:t>
            </a:r>
            <a:r>
              <a:rPr lang="en-US" sz="1100" dirty="0" err="1"/>
              <a:t>hỏng</a:t>
            </a:r>
            <a:r>
              <a:rPr lang="en-US" sz="1100" dirty="0"/>
              <a:t> </a:t>
            </a:r>
            <a:r>
              <a:rPr lang="en-US" sz="1100" dirty="0" err="1"/>
              <a:t>việc</a:t>
            </a:r>
            <a:r>
              <a:rPr lang="en-US" sz="1100" dirty="0"/>
              <a:t> (</a:t>
            </a:r>
            <a:r>
              <a:rPr lang="en-US" sz="1100" dirty="0" err="1"/>
              <a:t>nêu</a:t>
            </a:r>
            <a:r>
              <a:rPr lang="en-US" sz="1100" dirty="0"/>
              <a:t> </a:t>
            </a:r>
            <a:r>
              <a:rPr lang="en-US" sz="1100" dirty="0" err="1"/>
              <a:t>đặc</a:t>
            </a:r>
            <a:r>
              <a:rPr lang="en-US" sz="1100" dirty="0"/>
              <a:t> </a:t>
            </a:r>
            <a:r>
              <a:rPr lang="en-US" sz="1100" dirty="0" err="1"/>
              <a:t>tính</a:t>
            </a:r>
            <a:r>
              <a:rPr lang="en-US" sz="1100" dirty="0"/>
              <a:t> </a:t>
            </a:r>
            <a:r>
              <a:rPr lang="en-US" sz="1100" dirty="0" err="1"/>
              <a:t>công</a:t>
            </a:r>
            <a:r>
              <a:rPr lang="en-US" sz="1100" dirty="0"/>
              <a:t> </a:t>
            </a:r>
            <a:r>
              <a:rPr lang="en-US" sz="1100" dirty="0" err="1"/>
              <a:t>việc</a:t>
            </a:r>
            <a:r>
              <a:rPr lang="en-US" sz="1100" dirty="0"/>
              <a:t> </a:t>
            </a:r>
            <a:r>
              <a:rPr lang="en-US" sz="1100" dirty="0" err="1"/>
              <a:t>và</a:t>
            </a:r>
            <a:r>
              <a:rPr lang="en-US" sz="1100" dirty="0"/>
              <a:t> </a:t>
            </a:r>
            <a:r>
              <a:rPr lang="en-US" sz="1100" dirty="0" err="1"/>
              <a:t>tình</a:t>
            </a:r>
            <a:r>
              <a:rPr lang="en-US" sz="1100" dirty="0"/>
              <a:t> </a:t>
            </a:r>
            <a:r>
              <a:rPr lang="en-US" sz="1100" dirty="0" err="1"/>
              <a:t>huống</a:t>
            </a:r>
            <a:r>
              <a:rPr lang="en-US" sz="1100" dirty="0"/>
              <a:t>)</a:t>
            </a:r>
          </a:p>
          <a:p>
            <a:pPr lvl="1"/>
            <a:r>
              <a:rPr lang="en-US" sz="1400" dirty="0" err="1"/>
              <a:t>Việc</a:t>
            </a:r>
            <a:r>
              <a:rPr lang="en-US" sz="1400" dirty="0"/>
              <a:t> </a:t>
            </a:r>
            <a:r>
              <a:rPr lang="en-US" sz="1400" dirty="0" err="1"/>
              <a:t>phân</a:t>
            </a:r>
            <a:r>
              <a:rPr lang="en-US" sz="1400" dirty="0"/>
              <a:t> </a:t>
            </a:r>
            <a:r>
              <a:rPr lang="en-US" sz="1400" dirty="0" err="1"/>
              <a:t>tích</a:t>
            </a:r>
            <a:r>
              <a:rPr lang="en-US" sz="1400" dirty="0"/>
              <a:t> </a:t>
            </a:r>
            <a:r>
              <a:rPr lang="en-US" sz="1400" dirty="0" err="1"/>
              <a:t>lỗi</a:t>
            </a:r>
            <a:r>
              <a:rPr lang="en-US" sz="1400" dirty="0"/>
              <a:t> </a:t>
            </a:r>
            <a:r>
              <a:rPr lang="en-US" sz="1400" dirty="0" err="1"/>
              <a:t>và</a:t>
            </a:r>
            <a:r>
              <a:rPr lang="en-US" sz="1400" dirty="0"/>
              <a:t> </a:t>
            </a:r>
            <a:r>
              <a:rPr lang="en-US" sz="1400" dirty="0" err="1"/>
              <a:t>quá</a:t>
            </a:r>
            <a:r>
              <a:rPr lang="en-US" sz="1400" dirty="0"/>
              <a:t> </a:t>
            </a:r>
            <a:r>
              <a:rPr lang="en-US" sz="1400" dirty="0" err="1"/>
              <a:t>trình</a:t>
            </a:r>
            <a:r>
              <a:rPr lang="en-US" sz="1400" dirty="0"/>
              <a:t> </a:t>
            </a:r>
            <a:r>
              <a:rPr lang="en-US" sz="1400" dirty="0" err="1"/>
              <a:t>xảy</a:t>
            </a:r>
            <a:r>
              <a:rPr lang="en-US" sz="1400" dirty="0"/>
              <a:t> </a:t>
            </a:r>
            <a:r>
              <a:rPr lang="en-US" sz="1400" dirty="0" err="1"/>
              <a:t>ra</a:t>
            </a:r>
            <a:r>
              <a:rPr lang="en-US" sz="1400" dirty="0"/>
              <a:t> </a:t>
            </a:r>
            <a:r>
              <a:rPr lang="en-US" sz="1400" dirty="0" err="1"/>
              <a:t>lỗi</a:t>
            </a:r>
            <a:r>
              <a:rPr lang="en-US" sz="1400" dirty="0"/>
              <a:t> </a:t>
            </a:r>
            <a:r>
              <a:rPr lang="en-US" sz="1400" dirty="0" err="1"/>
              <a:t>thì</a:t>
            </a:r>
            <a:r>
              <a:rPr lang="en-US" sz="1400" dirty="0"/>
              <a:t> </a:t>
            </a:r>
            <a:r>
              <a:rPr lang="en-US" sz="1400" dirty="0" err="1"/>
              <a:t>để</a:t>
            </a:r>
            <a:r>
              <a:rPr lang="en-US" sz="1400" dirty="0"/>
              <a:t> </a:t>
            </a:r>
            <a:r>
              <a:rPr lang="en-US" sz="1400" dirty="0" err="1"/>
              <a:t>vào</a:t>
            </a:r>
            <a:r>
              <a:rPr lang="en-US" sz="1400" dirty="0"/>
              <a:t> </a:t>
            </a:r>
            <a:r>
              <a:rPr lang="en-US" sz="1400" dirty="0" err="1"/>
              <a:t>mục</a:t>
            </a:r>
            <a:r>
              <a:rPr lang="en-US" sz="1400" dirty="0"/>
              <a:t> </a:t>
            </a:r>
            <a:r>
              <a:rPr lang="en-US" sz="1400" dirty="0" err="1"/>
              <a:t>Kết</a:t>
            </a:r>
            <a:r>
              <a:rPr lang="en-US" sz="1400" dirty="0"/>
              <a:t> </a:t>
            </a:r>
            <a:r>
              <a:rPr lang="en-US" sz="1400" dirty="0" err="1"/>
              <a:t>quả</a:t>
            </a:r>
            <a:r>
              <a:rPr lang="en-US" sz="1400" dirty="0"/>
              <a:t> 2.4</a:t>
            </a:r>
          </a:p>
          <a:p>
            <a:r>
              <a:rPr lang="en-US" sz="1400" i="1" dirty="0" err="1">
                <a:solidFill>
                  <a:srgbClr val="7030A0"/>
                </a:solidFill>
              </a:rPr>
              <a:t>Chú</a:t>
            </a:r>
            <a:r>
              <a:rPr lang="en-US" sz="1400" i="1" dirty="0">
                <a:solidFill>
                  <a:srgbClr val="7030A0"/>
                </a:solidFill>
              </a:rPr>
              <a:t> ý </a:t>
            </a:r>
            <a:r>
              <a:rPr lang="en-US" sz="1400" i="1" dirty="0" err="1">
                <a:solidFill>
                  <a:srgbClr val="7030A0"/>
                </a:solidFill>
              </a:rPr>
              <a:t>trích</a:t>
            </a:r>
            <a:r>
              <a:rPr lang="en-US" sz="1400" i="1" dirty="0">
                <a:solidFill>
                  <a:srgbClr val="7030A0"/>
                </a:solidFill>
              </a:rPr>
              <a:t> </a:t>
            </a:r>
            <a:r>
              <a:rPr lang="en-US" sz="1400" i="1" dirty="0" err="1">
                <a:solidFill>
                  <a:srgbClr val="7030A0"/>
                </a:solidFill>
              </a:rPr>
              <a:t>dẫn</a:t>
            </a:r>
            <a:r>
              <a:rPr lang="en-US" sz="1400" i="1" dirty="0">
                <a:solidFill>
                  <a:srgbClr val="7030A0"/>
                </a:solidFill>
              </a:rPr>
              <a:t> </a:t>
            </a:r>
            <a:r>
              <a:rPr lang="en-US" sz="1400" i="1" dirty="0" err="1">
                <a:solidFill>
                  <a:srgbClr val="7030A0"/>
                </a:solidFill>
              </a:rPr>
              <a:t>tài</a:t>
            </a:r>
            <a:r>
              <a:rPr lang="en-US" sz="1400" i="1" dirty="0">
                <a:solidFill>
                  <a:srgbClr val="7030A0"/>
                </a:solidFill>
              </a:rPr>
              <a:t> </a:t>
            </a:r>
            <a:r>
              <a:rPr lang="en-US" sz="1400" i="1" dirty="0" err="1">
                <a:solidFill>
                  <a:srgbClr val="7030A0"/>
                </a:solidFill>
              </a:rPr>
              <a:t>liệu</a:t>
            </a:r>
            <a:r>
              <a:rPr lang="en-US" sz="1400" i="1" dirty="0">
                <a:solidFill>
                  <a:srgbClr val="7030A0"/>
                </a:solidFill>
              </a:rPr>
              <a:t> </a:t>
            </a:r>
            <a:r>
              <a:rPr lang="en-US" sz="1400" i="1" dirty="0" err="1">
                <a:solidFill>
                  <a:srgbClr val="7030A0"/>
                </a:solidFill>
              </a:rPr>
              <a:t>về</a:t>
            </a:r>
            <a:r>
              <a:rPr lang="en-US" sz="1400" i="1" dirty="0">
                <a:solidFill>
                  <a:srgbClr val="7030A0"/>
                </a:solidFill>
              </a:rPr>
              <a:t> </a:t>
            </a:r>
            <a:r>
              <a:rPr lang="en-US" sz="1400" i="1" dirty="0" err="1">
                <a:solidFill>
                  <a:srgbClr val="7030A0"/>
                </a:solidFill>
              </a:rPr>
              <a:t>các</a:t>
            </a:r>
            <a:r>
              <a:rPr lang="en-US" sz="1400" i="1" dirty="0">
                <a:solidFill>
                  <a:srgbClr val="7030A0"/>
                </a:solidFill>
              </a:rPr>
              <a:t> </a:t>
            </a:r>
            <a:r>
              <a:rPr lang="en-US" sz="1400" i="1" dirty="0" err="1">
                <a:solidFill>
                  <a:srgbClr val="7030A0"/>
                </a:solidFill>
              </a:rPr>
              <a:t>phương</a:t>
            </a:r>
            <a:r>
              <a:rPr lang="en-US" sz="1400" i="1" dirty="0">
                <a:solidFill>
                  <a:srgbClr val="7030A0"/>
                </a:solidFill>
              </a:rPr>
              <a:t> </a:t>
            </a:r>
            <a:r>
              <a:rPr lang="en-US" sz="1400" i="1" dirty="0" err="1">
                <a:solidFill>
                  <a:srgbClr val="7030A0"/>
                </a:solidFill>
              </a:rPr>
              <a:t>pháp</a:t>
            </a:r>
            <a:r>
              <a:rPr lang="en-US" sz="1400" i="1" dirty="0">
                <a:solidFill>
                  <a:srgbClr val="7030A0"/>
                </a:solidFill>
              </a:rPr>
              <a:t> </a:t>
            </a:r>
            <a:r>
              <a:rPr lang="en-US" sz="1400" i="1" dirty="0" err="1">
                <a:solidFill>
                  <a:srgbClr val="7030A0"/>
                </a:solidFill>
              </a:rPr>
              <a:t>nghiên</a:t>
            </a:r>
            <a:r>
              <a:rPr lang="en-US" sz="1400" i="1" dirty="0">
                <a:solidFill>
                  <a:srgbClr val="7030A0"/>
                </a:solidFill>
              </a:rPr>
              <a:t> </a:t>
            </a:r>
            <a:r>
              <a:rPr lang="en-US" sz="1400" i="1" dirty="0" err="1">
                <a:solidFill>
                  <a:srgbClr val="7030A0"/>
                </a:solidFill>
              </a:rPr>
              <a:t>cứu</a:t>
            </a:r>
            <a:r>
              <a:rPr lang="en-US" sz="1400" i="1" dirty="0">
                <a:solidFill>
                  <a:srgbClr val="7030A0"/>
                </a:solidFill>
              </a:rPr>
              <a:t> </a:t>
            </a:r>
            <a:r>
              <a:rPr lang="en-US" sz="1400" i="1" dirty="0" err="1">
                <a:solidFill>
                  <a:srgbClr val="7030A0"/>
                </a:solidFill>
              </a:rPr>
              <a:t>sử</a:t>
            </a:r>
            <a:r>
              <a:rPr lang="en-US" sz="1400" i="1" dirty="0">
                <a:solidFill>
                  <a:srgbClr val="7030A0"/>
                </a:solidFill>
              </a:rPr>
              <a:t> </a:t>
            </a:r>
            <a:r>
              <a:rPr lang="en-US" sz="1400" i="1" dirty="0" err="1">
                <a:solidFill>
                  <a:srgbClr val="7030A0"/>
                </a:solidFill>
              </a:rPr>
              <a:t>dụng</a:t>
            </a:r>
            <a:r>
              <a:rPr lang="en-US" sz="1400" i="1" dirty="0">
                <a:solidFill>
                  <a:srgbClr val="7030A0"/>
                </a:solidFill>
              </a:rPr>
              <a:t> </a:t>
            </a:r>
            <a:r>
              <a:rPr lang="en-US" sz="1400" i="1" dirty="0" err="1">
                <a:solidFill>
                  <a:srgbClr val="7030A0"/>
                </a:solidFill>
              </a:rPr>
              <a:t>trong</a:t>
            </a:r>
            <a:r>
              <a:rPr lang="en-US" sz="1400" i="1" dirty="0">
                <a:solidFill>
                  <a:srgbClr val="7030A0"/>
                </a:solidFill>
              </a:rPr>
              <a:t> </a:t>
            </a:r>
            <a:r>
              <a:rPr lang="en-US" sz="1400" i="1" dirty="0" err="1">
                <a:solidFill>
                  <a:srgbClr val="7030A0"/>
                </a:solidFill>
              </a:rPr>
              <a:t>phần</a:t>
            </a:r>
            <a:r>
              <a:rPr lang="en-US" sz="1400" i="1" dirty="0">
                <a:solidFill>
                  <a:srgbClr val="7030A0"/>
                </a:solidFill>
              </a:rPr>
              <a:t> </a:t>
            </a:r>
            <a:r>
              <a:rPr lang="en-US" sz="1400" i="1" dirty="0" err="1">
                <a:solidFill>
                  <a:srgbClr val="7030A0"/>
                </a:solidFill>
              </a:rPr>
              <a:t>này</a:t>
            </a:r>
            <a:endParaRPr lang="en-US" sz="1400" i="1" dirty="0">
              <a:solidFill>
                <a:srgbClr val="7030A0"/>
              </a:solidFill>
            </a:endParaRPr>
          </a:p>
          <a:p>
            <a:pPr marL="0" lvl="0" indent="0">
              <a:buNone/>
            </a:pPr>
            <a:endParaRPr lang="en-US" sz="1600" b="1" dirty="0"/>
          </a:p>
        </p:txBody>
      </p:sp>
      <p:sp>
        <p:nvSpPr>
          <p:cNvPr id="5" name="Title 4">
            <a:extLst>
              <a:ext uri="{FF2B5EF4-FFF2-40B4-BE49-F238E27FC236}">
                <a16:creationId xmlns:a16="http://schemas.microsoft.com/office/drawing/2014/main" id="{BA5237F4-7180-091A-48F3-65F053053F0C}"/>
              </a:ext>
            </a:extLst>
          </p:cNvPr>
          <p:cNvSpPr>
            <a:spLocks noGrp="1"/>
          </p:cNvSpPr>
          <p:nvPr>
            <p:ph type="title"/>
          </p:nvPr>
        </p:nvSpPr>
        <p:spPr>
          <a:xfrm>
            <a:off x="628650" y="519289"/>
            <a:ext cx="7886700" cy="1171400"/>
          </a:xfrm>
        </p:spPr>
        <p:txBody>
          <a:bodyPr>
            <a:noAutofit/>
          </a:bodyPr>
          <a:lstStyle/>
          <a:p>
            <a:r>
              <a:rPr lang="vi-VN" sz="2400" b="1" i="0" u="none" strike="noStrike" kern="1200" baseline="0" dirty="0">
                <a:solidFill>
                  <a:srgbClr val="0070C0"/>
                </a:solidFill>
                <a:latin typeface="Arial" panose="020B0604020202020204" pitchFamily="34" charset="0"/>
              </a:rPr>
              <a:t>PHƯƠNG PHÁP VÀ CÁC BƯỚC THỰC HIỆN</a:t>
            </a:r>
            <a:br>
              <a:rPr lang="en-US" sz="2000" b="1" dirty="0"/>
            </a:br>
            <a:r>
              <a:rPr lang="en-US" sz="2000" b="1" dirty="0"/>
              <a:t>(Research Methodology</a:t>
            </a:r>
            <a:r>
              <a:rPr lang="en-US" sz="2000" b="1"/>
              <a:t>) (~5 </a:t>
            </a:r>
            <a:r>
              <a:rPr lang="en-US" sz="2000" b="1" dirty="0" err="1"/>
              <a:t>trang</a:t>
            </a:r>
            <a:r>
              <a:rPr lang="en-US" sz="2000" b="1" dirty="0"/>
              <a:t>)</a:t>
            </a:r>
            <a:br>
              <a:rPr lang="en-US" sz="2000" b="1" dirty="0"/>
            </a:br>
            <a:endParaRPr lang="en-US" sz="2000" dirty="0"/>
          </a:p>
        </p:txBody>
      </p:sp>
      <p:sp>
        <p:nvSpPr>
          <p:cNvPr id="2" name="Date Placeholder 3">
            <a:extLst>
              <a:ext uri="{FF2B5EF4-FFF2-40B4-BE49-F238E27FC236}">
                <a16:creationId xmlns:a16="http://schemas.microsoft.com/office/drawing/2014/main" id="{EC72B121-5AEB-7A27-7E86-C536D59AAB5C}"/>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13773973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8BE4A-C492-7871-EC58-F7DA3361D0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C1B59B-56D0-38E7-2BDA-55A8819CF730}"/>
              </a:ext>
            </a:extLst>
          </p:cNvPr>
          <p:cNvSpPr>
            <a:spLocks noGrp="1"/>
          </p:cNvSpPr>
          <p:nvPr>
            <p:ph idx="1"/>
          </p:nvPr>
        </p:nvSpPr>
        <p:spPr/>
        <p:txBody>
          <a:bodyPr>
            <a:normAutofit/>
          </a:bodyPr>
          <a:lstStyle/>
          <a:p>
            <a:pPr marL="0" indent="0">
              <a:buNone/>
            </a:pPr>
            <a:r>
              <a:rPr lang="en-US" dirty="0" err="1"/>
              <a:t>Định</a:t>
            </a:r>
            <a:r>
              <a:rPr lang="en-US" dirty="0"/>
              <a:t> </a:t>
            </a:r>
            <a:r>
              <a:rPr lang="en-US" dirty="0" err="1"/>
              <a:t>lượng</a:t>
            </a:r>
            <a:r>
              <a:rPr lang="en-US" dirty="0"/>
              <a:t> </a:t>
            </a:r>
          </a:p>
          <a:p>
            <a:r>
              <a:rPr lang="en-US" dirty="0" err="1"/>
              <a:t>Phân</a:t>
            </a:r>
            <a:r>
              <a:rPr lang="en-US" dirty="0"/>
              <a:t> </a:t>
            </a:r>
            <a:r>
              <a:rPr lang="en-US" dirty="0" err="1"/>
              <a:t>tích</a:t>
            </a:r>
            <a:r>
              <a:rPr lang="en-US" dirty="0"/>
              <a:t> </a:t>
            </a:r>
            <a:r>
              <a:rPr lang="en-US" dirty="0" err="1"/>
              <a:t>mô</a:t>
            </a:r>
            <a:r>
              <a:rPr lang="en-US" dirty="0"/>
              <a:t> </a:t>
            </a:r>
            <a:r>
              <a:rPr lang="en-US" dirty="0" err="1"/>
              <a:t>tả</a:t>
            </a:r>
            <a:r>
              <a:rPr lang="en-US" dirty="0"/>
              <a:t>, So </a:t>
            </a:r>
            <a:r>
              <a:rPr lang="en-US" dirty="0" err="1"/>
              <a:t>sánh</a:t>
            </a:r>
            <a:r>
              <a:rPr lang="en-US" dirty="0"/>
              <a:t>:</a:t>
            </a:r>
          </a:p>
          <a:p>
            <a:r>
              <a:rPr lang="en-US" dirty="0" err="1"/>
              <a:t>Phân</a:t>
            </a:r>
            <a:r>
              <a:rPr lang="en-US" dirty="0"/>
              <a:t> </a:t>
            </a:r>
            <a:r>
              <a:rPr lang="en-US" dirty="0" err="1"/>
              <a:t>tích</a:t>
            </a:r>
            <a:r>
              <a:rPr lang="en-US" dirty="0"/>
              <a:t> </a:t>
            </a:r>
            <a:r>
              <a:rPr lang="en-US" dirty="0" err="1"/>
              <a:t>tương</a:t>
            </a:r>
            <a:r>
              <a:rPr lang="en-US" dirty="0"/>
              <a:t> </a:t>
            </a:r>
            <a:r>
              <a:rPr lang="en-US" dirty="0" err="1"/>
              <a:t>quan</a:t>
            </a:r>
            <a:r>
              <a:rPr lang="en-US" dirty="0"/>
              <a:t>, </a:t>
            </a:r>
          </a:p>
          <a:p>
            <a:r>
              <a:rPr lang="en-US" dirty="0" err="1"/>
              <a:t>Phân</a:t>
            </a:r>
            <a:r>
              <a:rPr lang="en-US" dirty="0"/>
              <a:t> </a:t>
            </a:r>
            <a:r>
              <a:rPr lang="en-US" dirty="0" err="1"/>
              <a:t>tích</a:t>
            </a:r>
            <a:r>
              <a:rPr lang="en-US" dirty="0"/>
              <a:t> </a:t>
            </a:r>
            <a:r>
              <a:rPr lang="en-US" dirty="0" err="1"/>
              <a:t>nguyên</a:t>
            </a:r>
            <a:r>
              <a:rPr lang="en-US" dirty="0"/>
              <a:t> </a:t>
            </a:r>
            <a:r>
              <a:rPr lang="en-US" dirty="0" err="1"/>
              <a:t>nhân-kết</a:t>
            </a:r>
            <a:r>
              <a:rPr lang="en-US" dirty="0"/>
              <a:t> </a:t>
            </a:r>
            <a:r>
              <a:rPr lang="en-US" dirty="0" err="1"/>
              <a:t>quả</a:t>
            </a:r>
            <a:r>
              <a:rPr lang="en-US" dirty="0"/>
              <a:t> (</a:t>
            </a:r>
            <a:r>
              <a:rPr lang="en-US" dirty="0" err="1"/>
              <a:t>dùng</a:t>
            </a:r>
            <a:r>
              <a:rPr lang="en-US" dirty="0"/>
              <a:t> regression </a:t>
            </a:r>
            <a:r>
              <a:rPr lang="en-US" dirty="0" err="1"/>
              <a:t>hoặc</a:t>
            </a:r>
            <a:r>
              <a:rPr lang="en-US" dirty="0"/>
              <a:t> SEM) </a:t>
            </a:r>
          </a:p>
          <a:p>
            <a:pPr lvl="0"/>
            <a:r>
              <a:rPr lang="en-US" dirty="0"/>
              <a:t>Lý do </a:t>
            </a:r>
            <a:r>
              <a:rPr lang="en-US" dirty="0" err="1"/>
              <a:t>sử</a:t>
            </a:r>
            <a:r>
              <a:rPr lang="en-US" dirty="0"/>
              <a:t> </a:t>
            </a:r>
            <a:r>
              <a:rPr lang="en-US" dirty="0" err="1"/>
              <a:t>dụng</a:t>
            </a:r>
            <a:r>
              <a:rPr lang="en-US" dirty="0"/>
              <a:t> </a:t>
            </a:r>
            <a:r>
              <a:rPr lang="en-US" dirty="0" err="1"/>
              <a:t>định</a:t>
            </a:r>
            <a:r>
              <a:rPr lang="en-US" dirty="0"/>
              <a:t> </a:t>
            </a:r>
            <a:r>
              <a:rPr lang="en-US" dirty="0" err="1"/>
              <a:t>lượng</a:t>
            </a:r>
            <a:endParaRPr lang="en-US" dirty="0"/>
          </a:p>
          <a:p>
            <a:pPr lvl="0"/>
            <a:r>
              <a:rPr lang="en-US" dirty="0"/>
              <a:t>Danh </a:t>
            </a:r>
            <a:r>
              <a:rPr lang="en-US" dirty="0" err="1"/>
              <a:t>sách</a:t>
            </a:r>
            <a:r>
              <a:rPr lang="en-US" dirty="0"/>
              <a:t> </a:t>
            </a:r>
            <a:r>
              <a:rPr lang="en-US" dirty="0" err="1"/>
              <a:t>mẫu</a:t>
            </a:r>
            <a:r>
              <a:rPr lang="en-US" dirty="0"/>
              <a:t>, </a:t>
            </a:r>
            <a:r>
              <a:rPr lang="en-US" dirty="0" err="1"/>
              <a:t>đặc</a:t>
            </a:r>
            <a:r>
              <a:rPr lang="en-US" dirty="0"/>
              <a:t> </a:t>
            </a:r>
            <a:r>
              <a:rPr lang="en-US" dirty="0" err="1"/>
              <a:t>điểm</a:t>
            </a:r>
            <a:r>
              <a:rPr lang="en-US" dirty="0"/>
              <a:t> </a:t>
            </a:r>
            <a:r>
              <a:rPr lang="en-US" dirty="0" err="1"/>
              <a:t>mẫu</a:t>
            </a:r>
            <a:r>
              <a:rPr lang="en-US" dirty="0"/>
              <a:t> </a:t>
            </a:r>
            <a:r>
              <a:rPr lang="en-US" dirty="0" err="1"/>
              <a:t>của</a:t>
            </a:r>
            <a:r>
              <a:rPr lang="en-US" dirty="0"/>
              <a:t> </a:t>
            </a:r>
            <a:r>
              <a:rPr lang="en-US" dirty="0" err="1"/>
              <a:t>từng</a:t>
            </a:r>
            <a:r>
              <a:rPr lang="en-US" dirty="0"/>
              <a:t> </a:t>
            </a:r>
            <a:r>
              <a:rPr lang="en-US" dirty="0" err="1"/>
              <a:t>phương</a:t>
            </a:r>
            <a:r>
              <a:rPr lang="en-US" dirty="0"/>
              <a:t> </a:t>
            </a:r>
            <a:r>
              <a:rPr lang="en-US" dirty="0" err="1"/>
              <a:t>pháp</a:t>
            </a:r>
            <a:r>
              <a:rPr lang="en-US" dirty="0"/>
              <a:t> </a:t>
            </a:r>
            <a:r>
              <a:rPr lang="en-US" dirty="0" err="1"/>
              <a:t>nghiên</a:t>
            </a:r>
            <a:r>
              <a:rPr lang="en-US" dirty="0"/>
              <a:t> </a:t>
            </a:r>
            <a:r>
              <a:rPr lang="en-US" dirty="0" err="1"/>
              <a:t>cứu</a:t>
            </a:r>
            <a:r>
              <a:rPr lang="en-US" dirty="0"/>
              <a:t> </a:t>
            </a:r>
          </a:p>
          <a:p>
            <a:pPr lvl="0"/>
            <a:r>
              <a:rPr lang="en-US" dirty="0" err="1"/>
              <a:t>Kết</a:t>
            </a:r>
            <a:r>
              <a:rPr lang="en-US" dirty="0"/>
              <a:t> </a:t>
            </a:r>
            <a:r>
              <a:rPr lang="en-US" dirty="0" err="1"/>
              <a:t>quả</a:t>
            </a:r>
            <a:r>
              <a:rPr lang="en-US" dirty="0"/>
              <a:t> </a:t>
            </a:r>
            <a:r>
              <a:rPr lang="en-US" dirty="0" err="1"/>
              <a:t>chạy</a:t>
            </a:r>
            <a:r>
              <a:rPr lang="en-US" dirty="0"/>
              <a:t> </a:t>
            </a:r>
            <a:r>
              <a:rPr lang="en-US" dirty="0" err="1"/>
              <a:t>dữ</a:t>
            </a:r>
            <a:r>
              <a:rPr lang="en-US" dirty="0"/>
              <a:t> </a:t>
            </a:r>
            <a:r>
              <a:rPr lang="en-US" dirty="0" err="1"/>
              <a:t>liệu</a:t>
            </a:r>
            <a:r>
              <a:rPr lang="en-US" dirty="0"/>
              <a:t> </a:t>
            </a:r>
            <a:r>
              <a:rPr lang="en-US" dirty="0" err="1"/>
              <a:t>để</a:t>
            </a:r>
            <a:r>
              <a:rPr lang="en-US" dirty="0"/>
              <a:t> </a:t>
            </a:r>
            <a:r>
              <a:rPr lang="en-US" dirty="0" err="1"/>
              <a:t>vào</a:t>
            </a:r>
            <a:r>
              <a:rPr lang="en-US" dirty="0"/>
              <a:t> </a:t>
            </a:r>
            <a:r>
              <a:rPr lang="en-US" dirty="0" err="1"/>
              <a:t>mục</a:t>
            </a:r>
            <a:r>
              <a:rPr lang="en-US" dirty="0"/>
              <a:t> 2.4 </a:t>
            </a:r>
          </a:p>
          <a:p>
            <a:r>
              <a:rPr lang="en-US" sz="1800" i="1" dirty="0" err="1">
                <a:solidFill>
                  <a:srgbClr val="7030A0"/>
                </a:solidFill>
              </a:rPr>
              <a:t>Chú</a:t>
            </a:r>
            <a:r>
              <a:rPr lang="en-US" sz="1800" i="1" dirty="0">
                <a:solidFill>
                  <a:srgbClr val="7030A0"/>
                </a:solidFill>
              </a:rPr>
              <a:t> ý </a:t>
            </a:r>
            <a:r>
              <a:rPr lang="en-US" sz="1800" i="1" dirty="0" err="1">
                <a:solidFill>
                  <a:srgbClr val="7030A0"/>
                </a:solidFill>
              </a:rPr>
              <a:t>trích</a:t>
            </a:r>
            <a:r>
              <a:rPr lang="en-US" sz="1800" i="1" dirty="0">
                <a:solidFill>
                  <a:srgbClr val="7030A0"/>
                </a:solidFill>
              </a:rPr>
              <a:t> </a:t>
            </a:r>
            <a:r>
              <a:rPr lang="en-US" sz="1800" i="1" dirty="0" err="1">
                <a:solidFill>
                  <a:srgbClr val="7030A0"/>
                </a:solidFill>
              </a:rPr>
              <a:t>dẫn</a:t>
            </a:r>
            <a:r>
              <a:rPr lang="en-US" sz="1800" i="1" dirty="0">
                <a:solidFill>
                  <a:srgbClr val="7030A0"/>
                </a:solidFill>
              </a:rPr>
              <a:t> </a:t>
            </a:r>
            <a:r>
              <a:rPr lang="en-US" sz="1800" i="1" dirty="0" err="1">
                <a:solidFill>
                  <a:srgbClr val="7030A0"/>
                </a:solidFill>
              </a:rPr>
              <a:t>tài</a:t>
            </a:r>
            <a:r>
              <a:rPr lang="en-US" sz="1800" i="1" dirty="0">
                <a:solidFill>
                  <a:srgbClr val="7030A0"/>
                </a:solidFill>
              </a:rPr>
              <a:t> </a:t>
            </a:r>
            <a:r>
              <a:rPr lang="en-US" sz="1800" i="1" dirty="0" err="1">
                <a:solidFill>
                  <a:srgbClr val="7030A0"/>
                </a:solidFill>
              </a:rPr>
              <a:t>liệu</a:t>
            </a:r>
            <a:r>
              <a:rPr lang="en-US" sz="1800" i="1" dirty="0">
                <a:solidFill>
                  <a:srgbClr val="7030A0"/>
                </a:solidFill>
              </a:rPr>
              <a:t> </a:t>
            </a:r>
            <a:r>
              <a:rPr lang="en-US" sz="1800" i="1" dirty="0" err="1">
                <a:solidFill>
                  <a:srgbClr val="7030A0"/>
                </a:solidFill>
              </a:rPr>
              <a:t>về</a:t>
            </a:r>
            <a:r>
              <a:rPr lang="en-US" sz="1800" i="1" dirty="0">
                <a:solidFill>
                  <a:srgbClr val="7030A0"/>
                </a:solidFill>
              </a:rPr>
              <a:t> </a:t>
            </a:r>
            <a:r>
              <a:rPr lang="en-US" sz="1800" i="1" dirty="0" err="1">
                <a:solidFill>
                  <a:srgbClr val="7030A0"/>
                </a:solidFill>
              </a:rPr>
              <a:t>các</a:t>
            </a:r>
            <a:r>
              <a:rPr lang="en-US" sz="1800" i="1" dirty="0">
                <a:solidFill>
                  <a:srgbClr val="7030A0"/>
                </a:solidFill>
              </a:rPr>
              <a:t> </a:t>
            </a:r>
            <a:r>
              <a:rPr lang="en-US" sz="1800" i="1" dirty="0" err="1">
                <a:solidFill>
                  <a:srgbClr val="7030A0"/>
                </a:solidFill>
              </a:rPr>
              <a:t>phương</a:t>
            </a:r>
            <a:r>
              <a:rPr lang="en-US" sz="1800" i="1" dirty="0">
                <a:solidFill>
                  <a:srgbClr val="7030A0"/>
                </a:solidFill>
              </a:rPr>
              <a:t> </a:t>
            </a:r>
            <a:r>
              <a:rPr lang="en-US" sz="1800" i="1" dirty="0" err="1">
                <a:solidFill>
                  <a:srgbClr val="7030A0"/>
                </a:solidFill>
              </a:rPr>
              <a:t>pháp</a:t>
            </a:r>
            <a:r>
              <a:rPr lang="en-US" sz="1800" i="1" dirty="0">
                <a:solidFill>
                  <a:srgbClr val="7030A0"/>
                </a:solidFill>
              </a:rPr>
              <a:t> </a:t>
            </a:r>
            <a:r>
              <a:rPr lang="en-US" sz="1800" i="1" dirty="0" err="1">
                <a:solidFill>
                  <a:srgbClr val="7030A0"/>
                </a:solidFill>
              </a:rPr>
              <a:t>nghiên</a:t>
            </a:r>
            <a:r>
              <a:rPr lang="en-US" sz="1800" i="1" dirty="0">
                <a:solidFill>
                  <a:srgbClr val="7030A0"/>
                </a:solidFill>
              </a:rPr>
              <a:t> </a:t>
            </a:r>
            <a:r>
              <a:rPr lang="en-US" sz="1800" i="1" dirty="0" err="1">
                <a:solidFill>
                  <a:srgbClr val="7030A0"/>
                </a:solidFill>
              </a:rPr>
              <a:t>cứu</a:t>
            </a:r>
            <a:r>
              <a:rPr lang="en-US" sz="1800" i="1" dirty="0">
                <a:solidFill>
                  <a:srgbClr val="7030A0"/>
                </a:solidFill>
              </a:rPr>
              <a:t> </a:t>
            </a:r>
            <a:r>
              <a:rPr lang="en-US" sz="1800" i="1" dirty="0" err="1">
                <a:solidFill>
                  <a:srgbClr val="7030A0"/>
                </a:solidFill>
              </a:rPr>
              <a:t>sử</a:t>
            </a:r>
            <a:r>
              <a:rPr lang="en-US" sz="1800" i="1" dirty="0">
                <a:solidFill>
                  <a:srgbClr val="7030A0"/>
                </a:solidFill>
              </a:rPr>
              <a:t> </a:t>
            </a:r>
            <a:r>
              <a:rPr lang="en-US" sz="1800" i="1" dirty="0" err="1">
                <a:solidFill>
                  <a:srgbClr val="7030A0"/>
                </a:solidFill>
              </a:rPr>
              <a:t>dụng</a:t>
            </a:r>
            <a:r>
              <a:rPr lang="en-US" sz="1800" i="1" dirty="0">
                <a:solidFill>
                  <a:srgbClr val="7030A0"/>
                </a:solidFill>
              </a:rPr>
              <a:t> </a:t>
            </a:r>
            <a:r>
              <a:rPr lang="en-US" sz="1800" i="1" dirty="0" err="1">
                <a:solidFill>
                  <a:srgbClr val="7030A0"/>
                </a:solidFill>
              </a:rPr>
              <a:t>trong</a:t>
            </a:r>
            <a:r>
              <a:rPr lang="en-US" sz="1800" i="1" dirty="0">
                <a:solidFill>
                  <a:srgbClr val="7030A0"/>
                </a:solidFill>
              </a:rPr>
              <a:t> </a:t>
            </a:r>
            <a:r>
              <a:rPr lang="en-US" sz="1800" i="1" dirty="0" err="1">
                <a:solidFill>
                  <a:srgbClr val="7030A0"/>
                </a:solidFill>
              </a:rPr>
              <a:t>phần</a:t>
            </a:r>
            <a:r>
              <a:rPr lang="en-US" sz="1800" i="1" dirty="0">
                <a:solidFill>
                  <a:srgbClr val="7030A0"/>
                </a:solidFill>
              </a:rPr>
              <a:t> </a:t>
            </a:r>
            <a:r>
              <a:rPr lang="en-US" sz="1800" i="1" dirty="0" err="1">
                <a:solidFill>
                  <a:srgbClr val="7030A0"/>
                </a:solidFill>
              </a:rPr>
              <a:t>này</a:t>
            </a:r>
            <a:endParaRPr lang="en-US" sz="1800" i="1" dirty="0">
              <a:solidFill>
                <a:srgbClr val="7030A0"/>
              </a:solidFill>
            </a:endParaRPr>
          </a:p>
          <a:p>
            <a:pPr marL="0" lvl="0" indent="0">
              <a:buNone/>
            </a:pPr>
            <a:endParaRPr lang="en-US" b="1" dirty="0"/>
          </a:p>
        </p:txBody>
      </p:sp>
      <p:sp>
        <p:nvSpPr>
          <p:cNvPr id="5" name="Title 4">
            <a:extLst>
              <a:ext uri="{FF2B5EF4-FFF2-40B4-BE49-F238E27FC236}">
                <a16:creationId xmlns:a16="http://schemas.microsoft.com/office/drawing/2014/main" id="{922CEEE9-426C-0C8D-85B0-F0DEDEB89F59}"/>
              </a:ext>
            </a:extLst>
          </p:cNvPr>
          <p:cNvSpPr>
            <a:spLocks noGrp="1"/>
          </p:cNvSpPr>
          <p:nvPr>
            <p:ph type="title"/>
          </p:nvPr>
        </p:nvSpPr>
        <p:spPr>
          <a:xfrm>
            <a:off x="628650" y="519289"/>
            <a:ext cx="7886700" cy="1171400"/>
          </a:xfrm>
        </p:spPr>
        <p:txBody>
          <a:bodyPr>
            <a:noAutofit/>
          </a:bodyPr>
          <a:lstStyle/>
          <a:p>
            <a:r>
              <a:rPr lang="vi-VN" sz="2400" b="1" i="0" u="none" strike="noStrike" kern="1200" baseline="0" dirty="0">
                <a:solidFill>
                  <a:srgbClr val="0070C0"/>
                </a:solidFill>
                <a:latin typeface="Arial" panose="020B0604020202020204" pitchFamily="34" charset="0"/>
              </a:rPr>
              <a:t>PHƯƠNG PHÁP VÀ CÁC BƯỚC THỰC HIỆN</a:t>
            </a:r>
            <a:br>
              <a:rPr lang="en-US" sz="2000" b="1" dirty="0"/>
            </a:br>
            <a:r>
              <a:rPr lang="en-US" sz="2000" b="1" dirty="0"/>
              <a:t>(Research Methodology</a:t>
            </a:r>
            <a:r>
              <a:rPr lang="en-US" sz="2000" b="1"/>
              <a:t>) (~5 trang</a:t>
            </a:r>
            <a:r>
              <a:rPr lang="en-US" sz="2000" b="1" dirty="0"/>
              <a:t>)</a:t>
            </a:r>
            <a:br>
              <a:rPr lang="en-US" sz="2000" b="1" dirty="0"/>
            </a:br>
            <a:endParaRPr lang="en-US" sz="2000" dirty="0"/>
          </a:p>
        </p:txBody>
      </p:sp>
      <p:sp>
        <p:nvSpPr>
          <p:cNvPr id="2" name="Date Placeholder 3">
            <a:extLst>
              <a:ext uri="{FF2B5EF4-FFF2-40B4-BE49-F238E27FC236}">
                <a16:creationId xmlns:a16="http://schemas.microsoft.com/office/drawing/2014/main" id="{F1F5B424-9336-47B2-7B27-7F35894983D2}"/>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1879273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459" y="203066"/>
            <a:ext cx="7886700" cy="1325563"/>
          </a:xfrm>
        </p:spPr>
        <p:txBody>
          <a:bodyPr>
            <a:normAutofit/>
          </a:bodyPr>
          <a:lstStyle/>
          <a:p>
            <a:r>
              <a:rPr lang="en-US" sz="3200" b="1" dirty="0" err="1">
                <a:solidFill>
                  <a:srgbClr val="00B050"/>
                </a:solidFill>
                <a:latin typeface="Times" charset="0"/>
                <a:ea typeface="Times" charset="0"/>
                <a:cs typeface="Times" charset="0"/>
              </a:rPr>
              <a:t>Nội</a:t>
            </a:r>
            <a:r>
              <a:rPr lang="en-US" sz="3200" b="1" dirty="0">
                <a:solidFill>
                  <a:srgbClr val="00B050"/>
                </a:solidFill>
                <a:latin typeface="Times" charset="0"/>
                <a:ea typeface="Times" charset="0"/>
                <a:cs typeface="Times" charset="0"/>
              </a:rPr>
              <a:t> dung</a:t>
            </a:r>
            <a:endParaRPr lang="en-US" sz="3200" dirty="0">
              <a:solidFill>
                <a:srgbClr val="00B050"/>
              </a:solidFill>
            </a:endParaRPr>
          </a:p>
        </p:txBody>
      </p:sp>
      <p:sp>
        <p:nvSpPr>
          <p:cNvPr id="3" name="Content Placeholder 2"/>
          <p:cNvSpPr>
            <a:spLocks noGrp="1"/>
          </p:cNvSpPr>
          <p:nvPr>
            <p:ph idx="1"/>
          </p:nvPr>
        </p:nvSpPr>
        <p:spPr>
          <a:xfrm>
            <a:off x="899361" y="1263568"/>
            <a:ext cx="7200897" cy="4728584"/>
          </a:xfrm>
        </p:spPr>
        <p:txBody>
          <a:bodyPr>
            <a:normAutofit lnSpcReduction="10000"/>
          </a:bodyPr>
          <a:lstStyle/>
          <a:p>
            <a:pPr marL="0" indent="0">
              <a:lnSpc>
                <a:spcPct val="120000"/>
              </a:lnSpc>
              <a:buNone/>
            </a:pPr>
            <a:r>
              <a:rPr lang="vi-VN" sz="1400" b="1"/>
              <a:t>KHÓA </a:t>
            </a:r>
            <a:r>
              <a:rPr lang="vi-VN" sz="1400" b="1" dirty="0"/>
              <a:t>LUẬN </a:t>
            </a:r>
            <a:r>
              <a:rPr lang="vi-VN" sz="1400" b="1"/>
              <a:t>TỐT NGHIỆP</a:t>
            </a:r>
            <a:r>
              <a:rPr lang="en-US" sz="1400" b="1"/>
              <a:t> CỦA THỰC TẬP TỐT NGHIỆP</a:t>
            </a:r>
            <a:r>
              <a:rPr lang="vi-VN" sz="1400" dirty="0"/>
              <a:t>	</a:t>
            </a:r>
          </a:p>
          <a:p>
            <a:pPr>
              <a:lnSpc>
                <a:spcPct val="120000"/>
              </a:lnSpc>
            </a:pPr>
            <a:r>
              <a:rPr lang="vi-VN" sz="1400" dirty="0"/>
              <a:t>4.1. CẤU TRÚC NỘI DUNG CỦA KHÓA LUẬN TỐT NGHIỆP	</a:t>
            </a:r>
          </a:p>
          <a:p>
            <a:pPr>
              <a:lnSpc>
                <a:spcPct val="120000"/>
              </a:lnSpc>
            </a:pPr>
            <a:r>
              <a:rPr lang="vi-VN" sz="1400" dirty="0"/>
              <a:t>4.2. SƠ ĐỒ NỘI DUNG VÀ TÍNH KẾT NỐI GIỮA CÁC PHẦN CỦA KHÓA LUẬN TỐT NGHIỆP:	</a:t>
            </a:r>
          </a:p>
          <a:p>
            <a:pPr>
              <a:lnSpc>
                <a:spcPct val="120000"/>
              </a:lnSpc>
            </a:pPr>
            <a:r>
              <a:rPr lang="vi-VN" sz="1400" dirty="0"/>
              <a:t>4.3. TIÊU CHÍ ĐÁNH GIÁ KHÓA LUẬN TỐT NGHIỆP</a:t>
            </a:r>
            <a:r>
              <a:rPr lang="vi-VN" sz="1400"/>
              <a:t>	</a:t>
            </a:r>
            <a:endParaRPr lang="vi-VN" sz="1400" dirty="0"/>
          </a:p>
          <a:p>
            <a:pPr marL="0" indent="0">
              <a:lnSpc>
                <a:spcPct val="120000"/>
              </a:lnSpc>
              <a:buNone/>
            </a:pPr>
            <a:r>
              <a:rPr lang="vi-VN" sz="1400" b="1"/>
              <a:t>KHÓA LUẬN TỐT NGHIỆP</a:t>
            </a:r>
            <a:r>
              <a:rPr lang="en-US" sz="1400" b="1"/>
              <a:t> CỦA </a:t>
            </a:r>
            <a:r>
              <a:rPr lang="vi-VN" sz="1400" b="1"/>
              <a:t>HỌC KỲ </a:t>
            </a:r>
            <a:r>
              <a:rPr lang="en-US" sz="1400" b="1"/>
              <a:t>THỰC TẾ</a:t>
            </a:r>
            <a:r>
              <a:rPr lang="vi-VN" sz="1400" b="1"/>
              <a:t>	</a:t>
            </a:r>
          </a:p>
          <a:p>
            <a:pPr>
              <a:lnSpc>
                <a:spcPct val="120000"/>
              </a:lnSpc>
            </a:pPr>
            <a:r>
              <a:rPr lang="en-US" sz="1400"/>
              <a:t>5</a:t>
            </a:r>
            <a:r>
              <a:rPr lang="vi-VN" sz="1400"/>
              <a:t>.1. CẤU TRÚC NỘI DUNG CỦA KHÓA LUẬN TỐT NGHIỆP	</a:t>
            </a:r>
          </a:p>
          <a:p>
            <a:pPr>
              <a:lnSpc>
                <a:spcPct val="120000"/>
              </a:lnSpc>
            </a:pPr>
            <a:r>
              <a:rPr lang="en-US" sz="1400"/>
              <a:t>5</a:t>
            </a:r>
            <a:r>
              <a:rPr lang="vi-VN" sz="1400"/>
              <a:t>.2. SƠ ĐỒ NỘI DUNG VÀ TÍNH KẾT NỐI GIỮA CÁC PHẦN CỦA KHÓA LUẬN TỐT NGHIỆP:	</a:t>
            </a:r>
          </a:p>
          <a:p>
            <a:pPr>
              <a:lnSpc>
                <a:spcPct val="120000"/>
              </a:lnSpc>
            </a:pPr>
            <a:r>
              <a:rPr lang="en-US" sz="1400"/>
              <a:t>5</a:t>
            </a:r>
            <a:r>
              <a:rPr lang="vi-VN" sz="1400"/>
              <a:t>.3. TIÊU CHÍ ĐÁNH GIÁ KHÓA LUẬN TỐT NGHIỆP 	</a:t>
            </a:r>
          </a:p>
          <a:p>
            <a:pPr marL="0" indent="0">
              <a:lnSpc>
                <a:spcPct val="120000"/>
              </a:lnSpc>
              <a:buNone/>
            </a:pPr>
            <a:r>
              <a:rPr lang="vi-VN" sz="1400" b="1"/>
              <a:t>QUY ĐỊNH TRÌNH </a:t>
            </a:r>
            <a:r>
              <a:rPr lang="en-US" sz="1400" b="1"/>
              <a:t>KHÓA LUẬN  TỐT NGHIỆP</a:t>
            </a:r>
            <a:r>
              <a:rPr lang="vi-VN" sz="1400"/>
              <a:t>	</a:t>
            </a:r>
          </a:p>
          <a:p>
            <a:pPr>
              <a:lnSpc>
                <a:spcPct val="120000"/>
              </a:lnSpc>
            </a:pPr>
            <a:r>
              <a:rPr lang="vi-VN" sz="1400"/>
              <a:t>6.1</a:t>
            </a:r>
            <a:r>
              <a:rPr lang="vi-VN" sz="1400" dirty="0"/>
              <a:t>. CẤU TRÚC TRÌNH </a:t>
            </a:r>
            <a:r>
              <a:rPr lang="vi-VN" sz="1400"/>
              <a:t>BÀY 	</a:t>
            </a:r>
          </a:p>
          <a:p>
            <a:pPr>
              <a:lnSpc>
                <a:spcPct val="120000"/>
              </a:lnSpc>
            </a:pPr>
            <a:r>
              <a:rPr lang="vi-VN" sz="1400"/>
              <a:t>6.2 QUY ĐỊNH TRÌNH BÀY	</a:t>
            </a:r>
          </a:p>
          <a:p>
            <a:pPr marL="0" indent="0">
              <a:lnSpc>
                <a:spcPct val="120000"/>
              </a:lnSpc>
              <a:buNone/>
            </a:pPr>
            <a:r>
              <a:rPr lang="vi-VN" sz="1400" b="1"/>
              <a:t>QUY </a:t>
            </a:r>
            <a:r>
              <a:rPr lang="vi-VN" sz="1400" b="1" dirty="0"/>
              <a:t>ĐỊNH VỀ TRÍCH DẪN THEO APA</a:t>
            </a:r>
            <a:r>
              <a:rPr lang="vi-VN" sz="1400" dirty="0"/>
              <a:t>	</a:t>
            </a:r>
          </a:p>
        </p:txBody>
      </p:sp>
      <p:sp>
        <p:nvSpPr>
          <p:cNvPr id="4" name="Date Placeholder 3">
            <a:extLst>
              <a:ext uri="{FF2B5EF4-FFF2-40B4-BE49-F238E27FC236}">
                <a16:creationId xmlns:a16="http://schemas.microsoft.com/office/drawing/2014/main" id="{232FAC7B-91D8-2B9B-B2B7-E8851A3BE81B}"/>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20661214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vi-VN" sz="2400" dirty="0"/>
              <a:t>Nêu kết quả nghiên cứu để chứng minh các vấn đề trong mục Phân tích tình hình/thực trang có tồn tại hay không. </a:t>
            </a:r>
          </a:p>
          <a:p>
            <a:r>
              <a:rPr lang="vi-VN" sz="2400" dirty="0"/>
              <a:t>Đánh giá các vấn đề/thực trạng này bằng kết quả nghiên cứu. </a:t>
            </a:r>
          </a:p>
          <a:p>
            <a:r>
              <a:rPr lang="vi-VN" sz="2400" dirty="0"/>
              <a:t>Phần này phải là kết quả được tạo ra bởi áp dụng phương pháp nghiên cứu ở Mục 2.3.</a:t>
            </a:r>
          </a:p>
          <a:p>
            <a:pPr marL="0" lvl="0" indent="0">
              <a:buNone/>
            </a:pPr>
            <a:endParaRPr lang="vi-VN" b="1" dirty="0"/>
          </a:p>
          <a:p>
            <a:pPr marL="0" lvl="0" indent="0">
              <a:buNone/>
            </a:pPr>
            <a:endParaRPr lang="en-US" b="1" dirty="0"/>
          </a:p>
        </p:txBody>
      </p:sp>
      <p:sp>
        <p:nvSpPr>
          <p:cNvPr id="6" name="Title 4">
            <a:extLst>
              <a:ext uri="{FF2B5EF4-FFF2-40B4-BE49-F238E27FC236}">
                <a16:creationId xmlns:a16="http://schemas.microsoft.com/office/drawing/2014/main" id="{B9035163-2762-019E-40C3-45E152BE871D}"/>
              </a:ext>
            </a:extLst>
          </p:cNvPr>
          <p:cNvSpPr txBox="1">
            <a:spLocks/>
          </p:cNvSpPr>
          <p:nvPr/>
        </p:nvSpPr>
        <p:spPr>
          <a:xfrm>
            <a:off x="628650" y="857956"/>
            <a:ext cx="7886700" cy="80989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pPr rtl="0"/>
            <a:r>
              <a:rPr lang="en-US" sz="2400" b="1" i="0" u="none" strike="noStrike" kern="1200" baseline="0" dirty="0">
                <a:solidFill>
                  <a:srgbClr val="0070C0"/>
                </a:solidFill>
              </a:rPr>
              <a:t>KẾT QUẢ CHÍNH (KEY RESULTS/KEY LEARNINGS</a:t>
            </a:r>
            <a:r>
              <a:rPr lang="en-US" sz="2400" b="1" i="0" u="none" strike="noStrike" kern="1200" baseline="0">
                <a:solidFill>
                  <a:srgbClr val="0070C0"/>
                </a:solidFill>
              </a:rPr>
              <a:t>) (~5 TRANG</a:t>
            </a:r>
            <a:r>
              <a:rPr lang="en-US" sz="2400" b="1" i="0" u="none" strike="noStrike" kern="1200" baseline="0" dirty="0">
                <a:solidFill>
                  <a:srgbClr val="0070C0"/>
                </a:solidFill>
              </a:rPr>
              <a:t>)</a:t>
            </a:r>
            <a:br>
              <a:rPr lang="en-US" sz="2400" b="1" i="0" u="none" strike="noStrike" kern="1200" baseline="0" dirty="0">
                <a:solidFill>
                  <a:srgbClr val="0070C0"/>
                </a:solidFill>
              </a:rPr>
            </a:br>
            <a:endParaRPr lang="en-US" sz="2400" b="0" i="0" u="none" strike="noStrike" kern="1200" baseline="0" dirty="0">
              <a:solidFill>
                <a:srgbClr val="0070C0"/>
              </a:solidFill>
            </a:endParaRPr>
          </a:p>
        </p:txBody>
      </p:sp>
      <p:sp>
        <p:nvSpPr>
          <p:cNvPr id="2" name="Date Placeholder 3">
            <a:extLst>
              <a:ext uri="{FF2B5EF4-FFF2-40B4-BE49-F238E27FC236}">
                <a16:creationId xmlns:a16="http://schemas.microsoft.com/office/drawing/2014/main" id="{B18199DC-FB4B-E658-AC6A-C6A674AB7B5E}"/>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200481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00062"/>
            <a:ext cx="7886700" cy="1325563"/>
          </a:xfrm>
        </p:spPr>
        <p:txBody>
          <a:bodyPr>
            <a:normAutofit fontScale="90000"/>
          </a:bodyPr>
          <a:lstStyle/>
          <a:p>
            <a:r>
              <a:rPr lang="vi-VN" sz="3600" b="1" i="0" u="none" strike="noStrike" kern="1200" baseline="0" dirty="0">
                <a:solidFill>
                  <a:srgbClr val="000000"/>
                </a:solidFill>
                <a:latin typeface="Arial" panose="020B0604020202020204" pitchFamily="34" charset="0"/>
              </a:rPr>
              <a:t>CHƯƠNG </a:t>
            </a:r>
            <a:r>
              <a:rPr lang="en-US" sz="3600" b="1" i="0" u="none" strike="noStrike" kern="1200" baseline="0" dirty="0">
                <a:solidFill>
                  <a:srgbClr val="000000"/>
                </a:solidFill>
                <a:latin typeface="Arial" panose="020B0604020202020204" pitchFamily="34" charset="0"/>
              </a:rPr>
              <a:t>3</a:t>
            </a:r>
            <a:r>
              <a:rPr lang="vi-VN" sz="3600" b="1" i="0" u="none" strike="noStrike" kern="1200" baseline="0" dirty="0">
                <a:solidFill>
                  <a:srgbClr val="000000"/>
                </a:solidFill>
                <a:latin typeface="Arial" panose="020B0604020202020204" pitchFamily="34" charset="0"/>
              </a:rPr>
              <a:t>. ĐỀ XUẤT GIẢI PHÁP</a:t>
            </a:r>
            <a:r>
              <a:rPr lang="en-US" sz="3600" b="1" i="0" u="none" strike="noStrike" kern="1200" baseline="0" dirty="0">
                <a:solidFill>
                  <a:srgbClr val="000000"/>
                </a:solidFill>
                <a:latin typeface="Arial" panose="020B0604020202020204" pitchFamily="34" charset="0"/>
              </a:rPr>
              <a:t> </a:t>
            </a:r>
            <a:r>
              <a:rPr lang="vi-VN" b="1" dirty="0"/>
              <a:t>(Recommendations)</a:t>
            </a:r>
            <a:br>
              <a:rPr lang="en-US" b="1"/>
            </a:br>
            <a:r>
              <a:rPr lang="en-US" b="1" i="1">
                <a:solidFill>
                  <a:schemeClr val="accent4">
                    <a:lumMod val="75000"/>
                  </a:schemeClr>
                </a:solidFill>
              </a:rPr>
              <a:t>5 ~ 10 </a:t>
            </a:r>
            <a:r>
              <a:rPr lang="en-US" b="1" i="1" dirty="0" err="1">
                <a:solidFill>
                  <a:schemeClr val="accent4">
                    <a:lumMod val="75000"/>
                  </a:schemeClr>
                </a:solidFill>
              </a:rPr>
              <a:t>trang</a:t>
            </a:r>
            <a:endParaRPr lang="en-US" i="1" dirty="0">
              <a:solidFill>
                <a:schemeClr val="accent4">
                  <a:lumMod val="75000"/>
                </a:schemeClr>
              </a:solidFill>
            </a:endParaRPr>
          </a:p>
        </p:txBody>
      </p:sp>
      <p:sp>
        <p:nvSpPr>
          <p:cNvPr id="3" name="Content Placeholder 2"/>
          <p:cNvSpPr>
            <a:spLocks noGrp="1"/>
          </p:cNvSpPr>
          <p:nvPr>
            <p:ph idx="1"/>
          </p:nvPr>
        </p:nvSpPr>
        <p:spPr>
          <a:xfrm>
            <a:off x="628650" y="2111021"/>
            <a:ext cx="7886700" cy="4065941"/>
          </a:xfrm>
        </p:spPr>
        <p:txBody>
          <a:bodyPr>
            <a:normAutofit/>
          </a:bodyPr>
          <a:lstStyle/>
          <a:p>
            <a:r>
              <a:rPr lang="en-US" sz="1600" dirty="0" err="1"/>
              <a:t>Định</a:t>
            </a:r>
            <a:r>
              <a:rPr lang="en-US" sz="1600" dirty="0"/>
              <a:t> </a:t>
            </a:r>
            <a:r>
              <a:rPr lang="en-US" sz="1600" dirty="0" err="1"/>
              <a:t>hướng</a:t>
            </a:r>
            <a:r>
              <a:rPr lang="en-US" sz="1600" dirty="0"/>
              <a:t> </a:t>
            </a:r>
            <a:r>
              <a:rPr lang="en-US" sz="1600" dirty="0" err="1"/>
              <a:t>tương</a:t>
            </a:r>
            <a:r>
              <a:rPr lang="en-US" sz="1600" dirty="0"/>
              <a:t> </a:t>
            </a:r>
            <a:r>
              <a:rPr lang="en-US" sz="1600" dirty="0" err="1"/>
              <a:t>lai</a:t>
            </a:r>
            <a:r>
              <a:rPr lang="en-US" sz="1600" dirty="0"/>
              <a:t> </a:t>
            </a:r>
            <a:r>
              <a:rPr lang="en-US" sz="1600" dirty="0" err="1"/>
              <a:t>doanh</a:t>
            </a:r>
            <a:r>
              <a:rPr lang="en-US" sz="1600" dirty="0"/>
              <a:t> </a:t>
            </a:r>
            <a:r>
              <a:rPr lang="en-US" sz="1600" dirty="0" err="1"/>
              <a:t>nghiệp</a:t>
            </a:r>
            <a:r>
              <a:rPr lang="en-US" sz="1600" dirty="0"/>
              <a:t> (</a:t>
            </a:r>
            <a:r>
              <a:rPr lang="en-US" sz="1600" dirty="0" err="1"/>
              <a:t>ngắn</a:t>
            </a:r>
            <a:r>
              <a:rPr lang="en-US" sz="1600" dirty="0"/>
              <a:t> </a:t>
            </a:r>
            <a:r>
              <a:rPr lang="en-US" sz="1600" dirty="0" err="1"/>
              <a:t>hạn</a:t>
            </a:r>
            <a:r>
              <a:rPr lang="en-US" sz="1600" dirty="0"/>
              <a:t>/ </a:t>
            </a:r>
            <a:r>
              <a:rPr lang="en-US" sz="1600" dirty="0" err="1"/>
              <a:t>dài</a:t>
            </a:r>
            <a:r>
              <a:rPr lang="en-US" sz="1600" dirty="0"/>
              <a:t> </a:t>
            </a:r>
            <a:r>
              <a:rPr lang="en-US" sz="1600" dirty="0" err="1"/>
              <a:t>hạn</a:t>
            </a:r>
            <a:r>
              <a:rPr lang="en-US" sz="1600" dirty="0"/>
              <a:t>)</a:t>
            </a:r>
          </a:p>
          <a:p>
            <a:r>
              <a:rPr lang="en-US" sz="1600" dirty="0" err="1"/>
              <a:t>Những</a:t>
            </a:r>
            <a:r>
              <a:rPr lang="en-US" sz="1600" dirty="0"/>
              <a:t> </a:t>
            </a:r>
            <a:r>
              <a:rPr lang="en-US" sz="1600" dirty="0" err="1"/>
              <a:t>kế</a:t>
            </a:r>
            <a:r>
              <a:rPr lang="en-US" sz="1600" dirty="0"/>
              <a:t> </a:t>
            </a:r>
            <a:r>
              <a:rPr lang="en-US" sz="1600" dirty="0" err="1"/>
              <a:t>hoạch</a:t>
            </a:r>
            <a:r>
              <a:rPr lang="en-US" sz="1600" dirty="0"/>
              <a:t> </a:t>
            </a:r>
            <a:r>
              <a:rPr lang="en-US" sz="1600" dirty="0" err="1"/>
              <a:t>hành</a:t>
            </a:r>
            <a:r>
              <a:rPr lang="en-US" sz="1600" dirty="0"/>
              <a:t> </a:t>
            </a:r>
            <a:r>
              <a:rPr lang="en-US" sz="1600" dirty="0" err="1"/>
              <a:t>động</a:t>
            </a:r>
            <a:r>
              <a:rPr lang="en-US" sz="1600" dirty="0"/>
              <a:t> </a:t>
            </a:r>
            <a:r>
              <a:rPr lang="en-US" sz="1600" dirty="0" err="1"/>
              <a:t>dự</a:t>
            </a:r>
            <a:r>
              <a:rPr lang="en-US" sz="1600" dirty="0"/>
              <a:t> </a:t>
            </a:r>
            <a:r>
              <a:rPr lang="en-US" sz="1600" dirty="0" err="1"/>
              <a:t>kiến</a:t>
            </a:r>
            <a:r>
              <a:rPr lang="en-US" sz="1600" dirty="0"/>
              <a:t> (proposed plans of action) </a:t>
            </a:r>
            <a:r>
              <a:rPr lang="en-US" sz="1600" dirty="0" err="1"/>
              <a:t>cho</a:t>
            </a:r>
            <a:r>
              <a:rPr lang="en-US" sz="1600" dirty="0"/>
              <a:t> </a:t>
            </a:r>
            <a:r>
              <a:rPr lang="en-US" sz="1600" dirty="0" err="1"/>
              <a:t>tương</a:t>
            </a:r>
            <a:r>
              <a:rPr lang="en-US" sz="1600" dirty="0"/>
              <a:t> </a:t>
            </a:r>
            <a:r>
              <a:rPr lang="en-US" sz="1600" dirty="0" err="1"/>
              <a:t>lai</a:t>
            </a:r>
            <a:r>
              <a:rPr lang="en-US" sz="1600" dirty="0"/>
              <a:t>. </a:t>
            </a:r>
            <a:r>
              <a:rPr lang="en-US" sz="1600" dirty="0" err="1"/>
              <a:t>Những</a:t>
            </a:r>
            <a:r>
              <a:rPr lang="en-US" sz="1600" dirty="0"/>
              <a:t> </a:t>
            </a:r>
            <a:r>
              <a:rPr lang="en-US" sz="1600" dirty="0" err="1"/>
              <a:t>đề</a:t>
            </a:r>
            <a:r>
              <a:rPr lang="en-US" sz="1600" dirty="0"/>
              <a:t> </a:t>
            </a:r>
            <a:r>
              <a:rPr lang="en-US" sz="1600" dirty="0" err="1"/>
              <a:t>xuất</a:t>
            </a:r>
            <a:r>
              <a:rPr lang="en-US" sz="1600" dirty="0"/>
              <a:t> </a:t>
            </a:r>
            <a:r>
              <a:rPr lang="en-US" sz="1600" dirty="0" err="1"/>
              <a:t>này</a:t>
            </a:r>
            <a:r>
              <a:rPr lang="en-US" sz="1600" dirty="0"/>
              <a:t> </a:t>
            </a:r>
            <a:r>
              <a:rPr lang="en-US" sz="1600" dirty="0" err="1"/>
              <a:t>theo</a:t>
            </a:r>
            <a:r>
              <a:rPr lang="en-US" sz="1600" dirty="0"/>
              <a:t> logic </a:t>
            </a:r>
            <a:r>
              <a:rPr lang="en-US" sz="1600" dirty="0" err="1"/>
              <a:t>từ</a:t>
            </a:r>
            <a:r>
              <a:rPr lang="en-US" sz="1600" dirty="0"/>
              <a:t> </a:t>
            </a:r>
            <a:r>
              <a:rPr lang="en-US" sz="1600" dirty="0" err="1"/>
              <a:t>những</a:t>
            </a:r>
            <a:r>
              <a:rPr lang="en-US" sz="1600" dirty="0"/>
              <a:t> </a:t>
            </a:r>
            <a:r>
              <a:rPr lang="en-US" sz="1600" dirty="0" err="1"/>
              <a:t>kết</a:t>
            </a:r>
            <a:r>
              <a:rPr lang="en-US" sz="1600" dirty="0"/>
              <a:t> </a:t>
            </a:r>
            <a:r>
              <a:rPr lang="en-US" sz="1600" dirty="0" err="1"/>
              <a:t>luận</a:t>
            </a:r>
            <a:r>
              <a:rPr lang="en-US" sz="1600" dirty="0"/>
              <a:t>. </a:t>
            </a:r>
            <a:r>
              <a:rPr lang="en-US" sz="1600" dirty="0" err="1"/>
              <a:t>Nhớ</a:t>
            </a:r>
            <a:r>
              <a:rPr lang="en-US" sz="1600" dirty="0"/>
              <a:t> </a:t>
            </a:r>
            <a:r>
              <a:rPr lang="en-US" sz="1600" dirty="0" err="1"/>
              <a:t>rằng</a:t>
            </a:r>
            <a:r>
              <a:rPr lang="en-US" sz="1600" dirty="0"/>
              <a:t> </a:t>
            </a:r>
            <a:r>
              <a:rPr lang="en-US" sz="1600" dirty="0" err="1"/>
              <a:t>kết</a:t>
            </a:r>
            <a:r>
              <a:rPr lang="en-US" sz="1600" dirty="0"/>
              <a:t> </a:t>
            </a:r>
            <a:r>
              <a:rPr lang="en-US" sz="1600" dirty="0" err="1"/>
              <a:t>luận</a:t>
            </a:r>
            <a:r>
              <a:rPr lang="en-US" sz="1600" dirty="0"/>
              <a:t> ở </a:t>
            </a:r>
            <a:r>
              <a:rPr lang="en-US" sz="1600" dirty="0" err="1"/>
              <a:t>hiện</a:t>
            </a:r>
            <a:r>
              <a:rPr lang="en-US" sz="1600" dirty="0"/>
              <a:t> </a:t>
            </a:r>
            <a:r>
              <a:rPr lang="en-US" sz="1600" dirty="0" err="1"/>
              <a:t>tại</a:t>
            </a:r>
            <a:r>
              <a:rPr lang="en-US" sz="1600" dirty="0"/>
              <a:t>, đề </a:t>
            </a:r>
            <a:r>
              <a:rPr lang="en-US" sz="1600" dirty="0" err="1"/>
              <a:t>xuất</a:t>
            </a:r>
            <a:r>
              <a:rPr lang="en-US" sz="1600" dirty="0"/>
              <a:t> </a:t>
            </a:r>
            <a:r>
              <a:rPr lang="en-US" sz="1600" dirty="0" err="1"/>
              <a:t>cho</a:t>
            </a:r>
            <a:r>
              <a:rPr lang="en-US" sz="1600" dirty="0"/>
              <a:t> </a:t>
            </a:r>
            <a:r>
              <a:rPr lang="en-US" sz="1600" dirty="0" err="1"/>
              <a:t>tương</a:t>
            </a:r>
            <a:r>
              <a:rPr lang="en-US" sz="1600" dirty="0"/>
              <a:t> </a:t>
            </a:r>
            <a:r>
              <a:rPr lang="en-US" sz="1600" dirty="0" err="1"/>
              <a:t>lai</a:t>
            </a:r>
            <a:r>
              <a:rPr lang="en-US" sz="1600" dirty="0"/>
              <a:t>. </a:t>
            </a:r>
          </a:p>
          <a:p>
            <a:pPr lvl="0"/>
            <a:r>
              <a:rPr lang="en-US" sz="1600" dirty="0" err="1"/>
              <a:t>Những</a:t>
            </a:r>
            <a:r>
              <a:rPr lang="en-US" sz="1600" dirty="0"/>
              <a:t> </a:t>
            </a:r>
            <a:r>
              <a:rPr lang="en-US" sz="1600" dirty="0" err="1"/>
              <a:t>kiến</a:t>
            </a:r>
            <a:r>
              <a:rPr lang="en-US" sz="1600" dirty="0"/>
              <a:t> </a:t>
            </a:r>
            <a:r>
              <a:rPr lang="en-US" sz="1600" dirty="0" err="1"/>
              <a:t>nghị</a:t>
            </a:r>
            <a:r>
              <a:rPr lang="en-US" sz="1600" dirty="0"/>
              <a:t> </a:t>
            </a:r>
            <a:r>
              <a:rPr lang="en-US" sz="1600" dirty="0" err="1"/>
              <a:t>gì</a:t>
            </a:r>
            <a:r>
              <a:rPr lang="en-US" sz="1600" dirty="0"/>
              <a:t> </a:t>
            </a:r>
            <a:r>
              <a:rPr lang="en-US" sz="1600" dirty="0" err="1"/>
              <a:t>cho</a:t>
            </a:r>
            <a:r>
              <a:rPr lang="en-US" sz="1600" dirty="0"/>
              <a:t> </a:t>
            </a:r>
            <a:r>
              <a:rPr lang="en-US" sz="1600" dirty="0" err="1"/>
              <a:t>công</a:t>
            </a:r>
            <a:r>
              <a:rPr lang="en-US" sz="1600" dirty="0"/>
              <a:t> ty/</a:t>
            </a:r>
            <a:r>
              <a:rPr lang="en-US" sz="1600" dirty="0" err="1"/>
              <a:t>tổ</a:t>
            </a:r>
            <a:r>
              <a:rPr lang="en-US" sz="1600" dirty="0"/>
              <a:t> </a:t>
            </a:r>
            <a:r>
              <a:rPr lang="en-US" sz="1600" dirty="0" err="1"/>
              <a:t>chức</a:t>
            </a:r>
            <a:r>
              <a:rPr lang="en-US" sz="1600" dirty="0"/>
              <a:t>? </a:t>
            </a:r>
            <a:r>
              <a:rPr lang="en-US" sz="1600" dirty="0" err="1"/>
              <a:t>Nêu</a:t>
            </a:r>
            <a:r>
              <a:rPr lang="en-US" sz="1600" dirty="0"/>
              <a:t> </a:t>
            </a:r>
            <a:r>
              <a:rPr lang="en-US" sz="1600" dirty="0" err="1"/>
              <a:t>rõ</a:t>
            </a:r>
            <a:r>
              <a:rPr lang="en-US" sz="1600" dirty="0"/>
              <a:t> </a:t>
            </a:r>
            <a:r>
              <a:rPr lang="en-US" sz="1600" dirty="0" err="1"/>
              <a:t>đề</a:t>
            </a:r>
            <a:r>
              <a:rPr lang="en-US" sz="1600" dirty="0"/>
              <a:t> </a:t>
            </a:r>
            <a:r>
              <a:rPr lang="en-US" sz="1600" dirty="0" err="1"/>
              <a:t>xuất</a:t>
            </a:r>
            <a:r>
              <a:rPr lang="en-US" sz="1600" dirty="0"/>
              <a:t> </a:t>
            </a:r>
            <a:r>
              <a:rPr lang="en-US" sz="1600" dirty="0" err="1"/>
              <a:t>với</a:t>
            </a:r>
            <a:r>
              <a:rPr lang="en-US" sz="1600" dirty="0"/>
              <a:t> </a:t>
            </a:r>
            <a:r>
              <a:rPr lang="en-US" sz="1600" dirty="0" err="1"/>
              <a:t>những</a:t>
            </a:r>
            <a:r>
              <a:rPr lang="en-US" sz="1600" dirty="0"/>
              <a:t> </a:t>
            </a:r>
            <a:r>
              <a:rPr lang="en-US" sz="1600" dirty="0" err="1"/>
              <a:t>dữ</a:t>
            </a:r>
            <a:r>
              <a:rPr lang="en-US" sz="1600" dirty="0"/>
              <a:t> </a:t>
            </a:r>
            <a:r>
              <a:rPr lang="en-US" sz="1600" dirty="0" err="1"/>
              <a:t>liệu</a:t>
            </a:r>
            <a:r>
              <a:rPr lang="en-US" sz="1600" dirty="0"/>
              <a:t> (qualitative and/or quantitative) </a:t>
            </a:r>
            <a:r>
              <a:rPr lang="en-US" sz="1600" dirty="0" err="1"/>
              <a:t>và</a:t>
            </a:r>
            <a:r>
              <a:rPr lang="en-US" sz="1600" dirty="0"/>
              <a:t> </a:t>
            </a:r>
            <a:r>
              <a:rPr lang="en-US" sz="1600" dirty="0" err="1"/>
              <a:t>kết</a:t>
            </a:r>
            <a:r>
              <a:rPr lang="en-US" sz="1600" dirty="0"/>
              <a:t> </a:t>
            </a:r>
            <a:r>
              <a:rPr lang="en-US" sz="1600" dirty="0" err="1"/>
              <a:t>nối</a:t>
            </a:r>
            <a:r>
              <a:rPr lang="en-US" sz="1600" dirty="0"/>
              <a:t> </a:t>
            </a:r>
            <a:r>
              <a:rPr lang="en-US" sz="1600" dirty="0" err="1"/>
              <a:t>dữ</a:t>
            </a:r>
            <a:r>
              <a:rPr lang="en-US" sz="1600" dirty="0"/>
              <a:t> </a:t>
            </a:r>
            <a:r>
              <a:rPr lang="en-US" sz="1600" dirty="0" err="1"/>
              <a:t>liệu</a:t>
            </a:r>
            <a:r>
              <a:rPr lang="en-US" sz="1600" dirty="0"/>
              <a:t> </a:t>
            </a:r>
            <a:r>
              <a:rPr lang="en-US" sz="1600" dirty="0" err="1"/>
              <a:t>với</a:t>
            </a:r>
            <a:r>
              <a:rPr lang="en-US" sz="1600" dirty="0"/>
              <a:t> </a:t>
            </a:r>
            <a:r>
              <a:rPr lang="en-US" sz="1600" dirty="0" err="1"/>
              <a:t>chiến</a:t>
            </a:r>
            <a:r>
              <a:rPr lang="en-US" sz="1600" dirty="0"/>
              <a:t> </a:t>
            </a:r>
            <a:r>
              <a:rPr lang="en-US" sz="1600" dirty="0" err="1"/>
              <a:t>lược</a:t>
            </a:r>
            <a:r>
              <a:rPr lang="en-US" sz="1600" dirty="0"/>
              <a:t>, </a:t>
            </a:r>
            <a:r>
              <a:rPr lang="en-US" sz="1600" dirty="0" err="1"/>
              <a:t>cấu</a:t>
            </a:r>
            <a:r>
              <a:rPr lang="en-US" sz="1600" dirty="0"/>
              <a:t> </a:t>
            </a:r>
            <a:r>
              <a:rPr lang="en-US" sz="1600" dirty="0" err="1"/>
              <a:t>trúc</a:t>
            </a:r>
            <a:r>
              <a:rPr lang="en-US" sz="1600" dirty="0"/>
              <a:t> </a:t>
            </a:r>
            <a:r>
              <a:rPr lang="en-US" sz="1600" dirty="0" err="1"/>
              <a:t>tổ</a:t>
            </a:r>
            <a:r>
              <a:rPr lang="en-US" sz="1600" dirty="0"/>
              <a:t> </a:t>
            </a:r>
            <a:r>
              <a:rPr lang="en-US" sz="1600" dirty="0" err="1"/>
              <a:t>chức</a:t>
            </a:r>
            <a:r>
              <a:rPr lang="en-US" sz="1600" dirty="0"/>
              <a:t>, qui </a:t>
            </a:r>
            <a:r>
              <a:rPr lang="en-US" sz="1600" dirty="0" err="1"/>
              <a:t>trình</a:t>
            </a:r>
            <a:r>
              <a:rPr lang="en-US" sz="1600" dirty="0"/>
              <a:t> </a:t>
            </a:r>
            <a:r>
              <a:rPr lang="en-US" sz="1600" dirty="0" err="1"/>
              <a:t>kinh</a:t>
            </a:r>
            <a:r>
              <a:rPr lang="en-US" sz="1600" dirty="0"/>
              <a:t> </a:t>
            </a:r>
            <a:r>
              <a:rPr lang="en-US" sz="1600" dirty="0" err="1"/>
              <a:t>doanh</a:t>
            </a:r>
            <a:r>
              <a:rPr lang="en-US" sz="1600" dirty="0"/>
              <a:t>, </a:t>
            </a:r>
            <a:r>
              <a:rPr lang="en-US" sz="1600" dirty="0" err="1"/>
              <a:t>nhân</a:t>
            </a:r>
            <a:r>
              <a:rPr lang="en-US" sz="1600" dirty="0"/>
              <a:t> </a:t>
            </a:r>
            <a:r>
              <a:rPr lang="en-US" sz="1600" dirty="0" err="1"/>
              <a:t>lực</a:t>
            </a:r>
            <a:r>
              <a:rPr lang="en-US" sz="1600" dirty="0"/>
              <a:t>, </a:t>
            </a:r>
            <a:r>
              <a:rPr lang="en-US" sz="1600" dirty="0" err="1"/>
              <a:t>công</a:t>
            </a:r>
            <a:r>
              <a:rPr lang="en-US" sz="1600" dirty="0"/>
              <a:t> </a:t>
            </a:r>
            <a:r>
              <a:rPr lang="en-US" sz="1600" dirty="0" err="1"/>
              <a:t>nghệ</a:t>
            </a:r>
            <a:r>
              <a:rPr lang="en-US" sz="1600" dirty="0"/>
              <a:t>… </a:t>
            </a:r>
            <a:r>
              <a:rPr lang="en-US" sz="1600" dirty="0" err="1"/>
              <a:t>thích</a:t>
            </a:r>
            <a:r>
              <a:rPr lang="en-US" sz="1600" dirty="0"/>
              <a:t> </a:t>
            </a:r>
            <a:r>
              <a:rPr lang="en-US" sz="1600" dirty="0" err="1"/>
              <a:t>hợp</a:t>
            </a:r>
            <a:r>
              <a:rPr lang="en-US" sz="1600" dirty="0"/>
              <a:t> </a:t>
            </a:r>
            <a:r>
              <a:rPr lang="en-US" sz="1600" dirty="0" err="1"/>
              <a:t>với</a:t>
            </a:r>
            <a:r>
              <a:rPr lang="en-US" sz="1600" dirty="0"/>
              <a:t> </a:t>
            </a:r>
            <a:r>
              <a:rPr lang="en-US" sz="1600" dirty="0" err="1"/>
              <a:t>sứ</a:t>
            </a:r>
            <a:r>
              <a:rPr lang="en-US" sz="1600" dirty="0"/>
              <a:t> </a:t>
            </a:r>
            <a:r>
              <a:rPr lang="en-US" sz="1600" dirty="0" err="1"/>
              <a:t>mạng</a:t>
            </a:r>
            <a:r>
              <a:rPr lang="en-US" sz="1600" dirty="0"/>
              <a:t> </a:t>
            </a:r>
            <a:r>
              <a:rPr lang="en-US" sz="1600" dirty="0" err="1"/>
              <a:t>của</a:t>
            </a:r>
            <a:r>
              <a:rPr lang="en-US" sz="1600" dirty="0"/>
              <a:t> </a:t>
            </a:r>
            <a:r>
              <a:rPr lang="en-US" sz="1600" dirty="0" err="1"/>
              <a:t>công</a:t>
            </a:r>
            <a:r>
              <a:rPr lang="en-US" sz="1600" dirty="0"/>
              <a:t> ty (mission).</a:t>
            </a:r>
          </a:p>
          <a:p>
            <a:pPr lvl="0"/>
            <a:r>
              <a:rPr lang="en-US" sz="1600" dirty="0" err="1"/>
              <a:t>Chỉ</a:t>
            </a:r>
            <a:r>
              <a:rPr lang="en-US" sz="1600" dirty="0"/>
              <a:t> </a:t>
            </a:r>
            <a:r>
              <a:rPr lang="en-US" sz="1600" dirty="0" err="1"/>
              <a:t>ra</a:t>
            </a:r>
            <a:r>
              <a:rPr lang="en-US" sz="1600" dirty="0"/>
              <a:t> </a:t>
            </a:r>
            <a:r>
              <a:rPr lang="en-US" sz="1600" dirty="0" err="1"/>
              <a:t>những</a:t>
            </a:r>
            <a:r>
              <a:rPr lang="en-US" sz="1600" dirty="0"/>
              <a:t> </a:t>
            </a:r>
            <a:r>
              <a:rPr lang="en-US" sz="1600" dirty="0" err="1"/>
              <a:t>khía</a:t>
            </a:r>
            <a:r>
              <a:rPr lang="en-US" sz="1600" dirty="0"/>
              <a:t> </a:t>
            </a:r>
            <a:r>
              <a:rPr lang="en-US" sz="1600" dirty="0" err="1"/>
              <a:t>cạnh</a:t>
            </a:r>
            <a:r>
              <a:rPr lang="en-US" sz="1600" dirty="0"/>
              <a:t> </a:t>
            </a:r>
            <a:r>
              <a:rPr lang="en-US" sz="1600" dirty="0" err="1"/>
              <a:t>sáng</a:t>
            </a:r>
            <a:r>
              <a:rPr lang="en-US" sz="1600" dirty="0"/>
              <a:t> </a:t>
            </a:r>
            <a:r>
              <a:rPr lang="en-US" sz="1600" dirty="0" err="1"/>
              <a:t>tạo</a:t>
            </a:r>
            <a:r>
              <a:rPr lang="en-US" sz="1600" dirty="0"/>
              <a:t> </a:t>
            </a:r>
            <a:r>
              <a:rPr lang="en-US" sz="1600" dirty="0" err="1"/>
              <a:t>trong</a:t>
            </a:r>
            <a:r>
              <a:rPr lang="en-US" sz="1600" dirty="0"/>
              <a:t> </a:t>
            </a:r>
            <a:r>
              <a:rPr lang="en-US" sz="1600" dirty="0" err="1"/>
              <a:t>đề</a:t>
            </a:r>
            <a:r>
              <a:rPr lang="en-US" sz="1600" dirty="0"/>
              <a:t> </a:t>
            </a:r>
            <a:r>
              <a:rPr lang="en-US" sz="1600" dirty="0" err="1"/>
              <a:t>xuất</a:t>
            </a:r>
            <a:r>
              <a:rPr lang="en-US" sz="1600" dirty="0"/>
              <a:t> </a:t>
            </a:r>
            <a:r>
              <a:rPr lang="en-US" sz="1600" dirty="0" err="1"/>
              <a:t>của</a:t>
            </a:r>
            <a:r>
              <a:rPr lang="en-US" sz="1600" dirty="0"/>
              <a:t> </a:t>
            </a:r>
            <a:r>
              <a:rPr lang="en-US" sz="1600" dirty="0" err="1"/>
              <a:t>bạn</a:t>
            </a:r>
            <a:r>
              <a:rPr lang="vi-VN" sz="1600" dirty="0"/>
              <a:t>. Cơ sở xây dựng đề xuất.</a:t>
            </a:r>
            <a:endParaRPr lang="en-US" sz="1600" dirty="0"/>
          </a:p>
          <a:p>
            <a:pPr lvl="0"/>
            <a:r>
              <a:rPr lang="en-US" sz="1600" dirty="0" err="1"/>
              <a:t>Thời</a:t>
            </a:r>
            <a:r>
              <a:rPr lang="en-US" sz="1600" dirty="0"/>
              <a:t> </a:t>
            </a:r>
            <a:r>
              <a:rPr lang="en-US" sz="1600" dirty="0" err="1"/>
              <a:t>gian</a:t>
            </a:r>
            <a:r>
              <a:rPr lang="en-US" sz="1600" dirty="0"/>
              <a:t> (Timetable) </a:t>
            </a:r>
            <a:r>
              <a:rPr lang="en-US" sz="1600" dirty="0" err="1"/>
              <a:t>và</a:t>
            </a:r>
            <a:r>
              <a:rPr lang="en-US" sz="1600" dirty="0"/>
              <a:t> </a:t>
            </a:r>
            <a:r>
              <a:rPr lang="en-US" sz="1600" dirty="0" err="1"/>
              <a:t>kế</a:t>
            </a:r>
            <a:r>
              <a:rPr lang="en-US" sz="1600" dirty="0"/>
              <a:t> </a:t>
            </a:r>
            <a:r>
              <a:rPr lang="en-US" sz="1600" dirty="0" err="1"/>
              <a:t>hoạch</a:t>
            </a:r>
            <a:r>
              <a:rPr lang="en-US" sz="1600" dirty="0"/>
              <a:t> </a:t>
            </a:r>
            <a:r>
              <a:rPr lang="en-US" sz="1600" dirty="0" err="1"/>
              <a:t>hành</a:t>
            </a:r>
            <a:r>
              <a:rPr lang="en-US" sz="1600" dirty="0"/>
              <a:t> </a:t>
            </a:r>
            <a:r>
              <a:rPr lang="en-US" sz="1600" dirty="0" err="1"/>
              <a:t>động</a:t>
            </a:r>
            <a:r>
              <a:rPr lang="en-US" sz="1600" dirty="0"/>
              <a:t> (action plan), chi </a:t>
            </a:r>
            <a:r>
              <a:rPr lang="en-US" sz="1600" dirty="0" err="1"/>
              <a:t>phí</a:t>
            </a:r>
            <a:r>
              <a:rPr lang="en-US" sz="1600" dirty="0"/>
              <a:t> </a:t>
            </a:r>
            <a:r>
              <a:rPr lang="en-US" sz="1600" dirty="0" err="1"/>
              <a:t>cho</a:t>
            </a:r>
            <a:r>
              <a:rPr lang="en-US" sz="1600" dirty="0"/>
              <a:t> </a:t>
            </a:r>
            <a:r>
              <a:rPr lang="en-US" sz="1600" dirty="0" err="1"/>
              <a:t>các</a:t>
            </a:r>
            <a:r>
              <a:rPr lang="en-US" sz="1600" dirty="0"/>
              <a:t> </a:t>
            </a:r>
            <a:r>
              <a:rPr lang="en-US" sz="1600" dirty="0" err="1"/>
              <a:t>đề</a:t>
            </a:r>
            <a:r>
              <a:rPr lang="en-US" sz="1600" dirty="0"/>
              <a:t> </a:t>
            </a:r>
            <a:r>
              <a:rPr lang="en-US" sz="1600" dirty="0" err="1"/>
              <a:t>xuất</a:t>
            </a:r>
            <a:r>
              <a:rPr lang="en-US" sz="1600" dirty="0"/>
              <a:t> </a:t>
            </a:r>
            <a:r>
              <a:rPr lang="en-US" sz="1600" dirty="0" err="1"/>
              <a:t>của</a:t>
            </a:r>
            <a:r>
              <a:rPr lang="en-US" sz="1600" dirty="0"/>
              <a:t> </a:t>
            </a:r>
            <a:r>
              <a:rPr lang="en-US" sz="1600" dirty="0" err="1"/>
              <a:t>bạn</a:t>
            </a:r>
            <a:r>
              <a:rPr lang="en-US" sz="1600" dirty="0"/>
              <a:t>. </a:t>
            </a:r>
            <a:r>
              <a:rPr lang="en-US" sz="1600" dirty="0" err="1"/>
              <a:t>Vấn</a:t>
            </a:r>
            <a:r>
              <a:rPr lang="en-US" sz="1600" dirty="0"/>
              <a:t> </a:t>
            </a:r>
            <a:r>
              <a:rPr lang="en-US" sz="1600" dirty="0" err="1"/>
              <a:t>đề</a:t>
            </a:r>
            <a:r>
              <a:rPr lang="en-US" sz="1600" dirty="0"/>
              <a:t> </a:t>
            </a:r>
            <a:r>
              <a:rPr lang="en-US" sz="1600" dirty="0" err="1"/>
              <a:t>triển</a:t>
            </a:r>
            <a:r>
              <a:rPr lang="en-US" sz="1600" dirty="0"/>
              <a:t> </a:t>
            </a:r>
            <a:r>
              <a:rPr lang="en-US" sz="1600" dirty="0" err="1"/>
              <a:t>khai</a:t>
            </a:r>
            <a:r>
              <a:rPr lang="en-US" sz="1600" dirty="0"/>
              <a:t> </a:t>
            </a:r>
            <a:r>
              <a:rPr lang="en-US" sz="1600" dirty="0" err="1"/>
              <a:t>thực</a:t>
            </a:r>
            <a:r>
              <a:rPr lang="en-US" sz="1600" dirty="0"/>
              <a:t> </a:t>
            </a:r>
            <a:r>
              <a:rPr lang="en-US" sz="1600" dirty="0" err="1"/>
              <a:t>hiện</a:t>
            </a:r>
            <a:r>
              <a:rPr lang="en-US" sz="1600" dirty="0"/>
              <a:t> - </a:t>
            </a:r>
            <a:r>
              <a:rPr lang="en-US" sz="1600" dirty="0" err="1"/>
              <a:t>những</a:t>
            </a:r>
            <a:r>
              <a:rPr lang="en-US" sz="1600" dirty="0"/>
              <a:t> </a:t>
            </a:r>
            <a:r>
              <a:rPr lang="en-US" sz="1600" dirty="0" err="1"/>
              <a:t>gì</a:t>
            </a:r>
            <a:r>
              <a:rPr lang="en-US" sz="1600" dirty="0"/>
              <a:t> </a:t>
            </a:r>
            <a:r>
              <a:rPr lang="en-US" sz="1600" dirty="0" err="1"/>
              <a:t>các</a:t>
            </a:r>
            <a:r>
              <a:rPr lang="en-US" sz="1600" dirty="0"/>
              <a:t> </a:t>
            </a:r>
            <a:r>
              <a:rPr lang="en-US" sz="1600" dirty="0" err="1"/>
              <a:t>công</a:t>
            </a:r>
            <a:r>
              <a:rPr lang="en-US" sz="1600" dirty="0"/>
              <a:t> ty </a:t>
            </a:r>
            <a:r>
              <a:rPr lang="en-US" sz="1600" dirty="0" err="1"/>
              <a:t>nên</a:t>
            </a:r>
            <a:r>
              <a:rPr lang="en-US" sz="1600" dirty="0"/>
              <a:t> </a:t>
            </a:r>
            <a:r>
              <a:rPr lang="en-US" sz="1600" dirty="0" err="1"/>
              <a:t>lưu</a:t>
            </a:r>
            <a:r>
              <a:rPr lang="en-US" sz="1600" dirty="0"/>
              <a:t> ý </a:t>
            </a:r>
            <a:r>
              <a:rPr lang="en-US" sz="1600" dirty="0" err="1"/>
              <a:t>để</a:t>
            </a:r>
            <a:r>
              <a:rPr lang="en-US" sz="1600" dirty="0"/>
              <a:t> </a:t>
            </a:r>
            <a:r>
              <a:rPr lang="en-US" sz="1600" dirty="0" err="1"/>
              <a:t>thực</a:t>
            </a:r>
            <a:r>
              <a:rPr lang="en-US" sz="1600" dirty="0"/>
              <a:t> </a:t>
            </a:r>
            <a:r>
              <a:rPr lang="en-US" sz="1600" dirty="0" err="1"/>
              <a:t>hiện</a:t>
            </a:r>
            <a:r>
              <a:rPr lang="en-US" sz="1600" dirty="0"/>
              <a:t> </a:t>
            </a:r>
            <a:r>
              <a:rPr lang="en-US" sz="1600" dirty="0" err="1"/>
              <a:t>thành</a:t>
            </a:r>
            <a:r>
              <a:rPr lang="en-US" sz="1600" dirty="0"/>
              <a:t> </a:t>
            </a:r>
            <a:r>
              <a:rPr lang="en-US" sz="1600" dirty="0" err="1"/>
              <a:t>công</a:t>
            </a:r>
            <a:r>
              <a:rPr lang="en-US" sz="1600" dirty="0"/>
              <a:t>? </a:t>
            </a:r>
            <a:r>
              <a:rPr lang="en-US" sz="1600" dirty="0" err="1"/>
              <a:t>Điều</a:t>
            </a:r>
            <a:r>
              <a:rPr lang="en-US" sz="1600" dirty="0"/>
              <a:t> </a:t>
            </a:r>
            <a:r>
              <a:rPr lang="en-US" sz="1600" dirty="0" err="1"/>
              <a:t>gì</a:t>
            </a:r>
            <a:r>
              <a:rPr lang="en-US" sz="1600" dirty="0"/>
              <a:t> </a:t>
            </a:r>
            <a:r>
              <a:rPr lang="en-US" sz="1600" dirty="0" err="1"/>
              <a:t>sẽ</a:t>
            </a:r>
            <a:r>
              <a:rPr lang="en-US" sz="1600" dirty="0"/>
              <a:t> </a:t>
            </a:r>
            <a:r>
              <a:rPr lang="en-US" sz="1600" dirty="0" err="1"/>
              <a:t>xảy</a:t>
            </a:r>
            <a:r>
              <a:rPr lang="en-US" sz="1600" dirty="0"/>
              <a:t> </a:t>
            </a:r>
            <a:r>
              <a:rPr lang="en-US" sz="1600" dirty="0" err="1"/>
              <a:t>ra</a:t>
            </a:r>
            <a:r>
              <a:rPr lang="en-US" sz="1600" dirty="0"/>
              <a:t> </a:t>
            </a:r>
            <a:r>
              <a:rPr lang="en-US" sz="1600" dirty="0" err="1"/>
              <a:t>sau</a:t>
            </a:r>
            <a:r>
              <a:rPr lang="en-US" sz="1600" dirty="0"/>
              <a:t> </a:t>
            </a:r>
            <a:r>
              <a:rPr lang="en-US" sz="1600" dirty="0" err="1"/>
              <a:t>khi</a:t>
            </a:r>
            <a:r>
              <a:rPr lang="en-US" sz="1600" dirty="0"/>
              <a:t> </a:t>
            </a:r>
            <a:r>
              <a:rPr lang="en-US" sz="1600" dirty="0" err="1"/>
              <a:t>triển</a:t>
            </a:r>
            <a:r>
              <a:rPr lang="en-US" sz="1600" dirty="0"/>
              <a:t> </a:t>
            </a:r>
            <a:r>
              <a:rPr lang="en-US" sz="1600" dirty="0" err="1"/>
              <a:t>khai</a:t>
            </a:r>
            <a:r>
              <a:rPr lang="en-US" sz="1600" dirty="0"/>
              <a:t> </a:t>
            </a:r>
            <a:r>
              <a:rPr lang="en-US" sz="1600" dirty="0" err="1"/>
              <a:t>dự</a:t>
            </a:r>
            <a:r>
              <a:rPr lang="en-US" sz="1600" dirty="0"/>
              <a:t> </a:t>
            </a:r>
            <a:r>
              <a:rPr lang="en-US" sz="1600" dirty="0" err="1"/>
              <a:t>án</a:t>
            </a:r>
            <a:r>
              <a:rPr lang="en-US" sz="1600" dirty="0"/>
              <a:t>/</a:t>
            </a:r>
            <a:r>
              <a:rPr lang="en-US" sz="1600" dirty="0" err="1"/>
              <a:t>đề</a:t>
            </a:r>
            <a:r>
              <a:rPr lang="en-US" sz="1600" dirty="0"/>
              <a:t> </a:t>
            </a:r>
            <a:r>
              <a:rPr lang="en-US" sz="1600" dirty="0" err="1"/>
              <a:t>xuất</a:t>
            </a:r>
            <a:r>
              <a:rPr lang="en-US" sz="1600" dirty="0"/>
              <a:t>? </a:t>
            </a:r>
            <a:r>
              <a:rPr lang="en-US" sz="1600" dirty="0" err="1"/>
              <a:t>Những</a:t>
            </a:r>
            <a:r>
              <a:rPr lang="en-US" sz="1600" dirty="0"/>
              <a:t> </a:t>
            </a:r>
            <a:r>
              <a:rPr lang="en-US" sz="1600" dirty="0" err="1"/>
              <a:t>gì</a:t>
            </a:r>
            <a:r>
              <a:rPr lang="en-US" sz="1600" dirty="0"/>
              <a:t> </a:t>
            </a:r>
            <a:r>
              <a:rPr lang="en-US" sz="1600" dirty="0" err="1"/>
              <a:t>công</a:t>
            </a:r>
            <a:r>
              <a:rPr lang="en-US" sz="1600" dirty="0"/>
              <a:t> ty </a:t>
            </a:r>
            <a:r>
              <a:rPr lang="en-US" sz="1600" dirty="0" err="1"/>
              <a:t>nên</a:t>
            </a:r>
            <a:r>
              <a:rPr lang="en-US" sz="1600" dirty="0"/>
              <a:t> </a:t>
            </a:r>
            <a:r>
              <a:rPr lang="en-US" sz="1600" dirty="0" err="1"/>
              <a:t>đặc</a:t>
            </a:r>
            <a:r>
              <a:rPr lang="en-US" sz="1600" dirty="0"/>
              <a:t> </a:t>
            </a:r>
            <a:r>
              <a:rPr lang="en-US" sz="1600" dirty="0" err="1"/>
              <a:t>biệt</a:t>
            </a:r>
            <a:r>
              <a:rPr lang="en-US" sz="1600" dirty="0"/>
              <a:t> </a:t>
            </a:r>
            <a:r>
              <a:rPr lang="en-US" sz="1600" dirty="0" err="1"/>
              <a:t>quan</a:t>
            </a:r>
            <a:r>
              <a:rPr lang="en-US" sz="1600" dirty="0"/>
              <a:t> </a:t>
            </a:r>
            <a:r>
              <a:rPr lang="en-US" sz="1600" dirty="0" err="1"/>
              <a:t>tâm</a:t>
            </a:r>
            <a:r>
              <a:rPr lang="en-US" sz="1600" dirty="0"/>
              <a:t>.</a:t>
            </a:r>
          </a:p>
        </p:txBody>
      </p:sp>
      <p:sp>
        <p:nvSpPr>
          <p:cNvPr id="4" name="Date Placeholder 3">
            <a:extLst>
              <a:ext uri="{FF2B5EF4-FFF2-40B4-BE49-F238E27FC236}">
                <a16:creationId xmlns:a16="http://schemas.microsoft.com/office/drawing/2014/main" id="{4C3DB965-FDD7-A065-8A5D-FD87A4A38ED4}"/>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4797390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Kết</a:t>
            </a:r>
            <a:r>
              <a:rPr lang="en-US" b="1" dirty="0"/>
              <a:t> </a:t>
            </a:r>
            <a:r>
              <a:rPr lang="en-US" b="1" dirty="0" err="1"/>
              <a:t>luận</a:t>
            </a:r>
            <a:r>
              <a:rPr lang="en-US" b="1" dirty="0"/>
              <a:t> (Conclusion) (2-3 </a:t>
            </a:r>
            <a:r>
              <a:rPr lang="en-US" b="1" dirty="0" err="1"/>
              <a:t>trang</a:t>
            </a:r>
            <a:r>
              <a:rPr lang="en-US" b="1" dirty="0"/>
              <a:t>)</a:t>
            </a:r>
            <a:endParaRPr lang="en-US" dirty="0"/>
          </a:p>
        </p:txBody>
      </p:sp>
      <p:sp>
        <p:nvSpPr>
          <p:cNvPr id="3" name="Content Placeholder 2"/>
          <p:cNvSpPr>
            <a:spLocks noGrp="1"/>
          </p:cNvSpPr>
          <p:nvPr>
            <p:ph idx="1"/>
          </p:nvPr>
        </p:nvSpPr>
        <p:spPr/>
        <p:txBody>
          <a:bodyPr>
            <a:normAutofit/>
          </a:bodyPr>
          <a:lstStyle/>
          <a:p>
            <a:pPr lvl="0"/>
            <a:r>
              <a:rPr lang="vi-VN" sz="2000" dirty="0"/>
              <a:t>Kết luận thường nêu theo trình tự và sẽ trả lời một cách rõ ràng câu hỏi nêu ra ở phần giới thiệu và kết luận mục tiêu nêu ra đã đạt được như thế nào. </a:t>
            </a:r>
          </a:p>
          <a:p>
            <a:pPr lvl="0"/>
            <a:r>
              <a:rPr lang="vi-VN" sz="2000" dirty="0"/>
              <a:t>Các nội dung gợi ý</a:t>
            </a:r>
          </a:p>
          <a:p>
            <a:pPr lvl="1"/>
            <a:r>
              <a:rPr lang="vi-VN" sz="1600" dirty="0"/>
              <a:t>Tóm tắt về kết quả và đề xuất. Liên kết đến phương pháp nghiên cứu - làm thế nào để bạn đánh giá phương pháp áp dụng, các điểm mạnh, những vấn đề cải thiện?</a:t>
            </a:r>
          </a:p>
          <a:p>
            <a:pPr lvl="1"/>
            <a:r>
              <a:rPr lang="vi-VN" sz="1600" dirty="0"/>
              <a:t>Những bài học chính và các khía cạnh mà thực tập mang lại. Những gì bạn đã học được và những gì bạn muốn phát triển hơn nữa trong tương lai nghề nghiệp của bạn.</a:t>
            </a:r>
          </a:p>
          <a:p>
            <a:pPr lvl="1"/>
            <a:r>
              <a:rPr lang="vi-VN" sz="1600" dirty="0"/>
              <a:t>Bối cảnh thực hiện với phân tích tình hình </a:t>
            </a:r>
          </a:p>
        </p:txBody>
      </p:sp>
      <p:sp>
        <p:nvSpPr>
          <p:cNvPr id="4" name="Date Placeholder 3">
            <a:extLst>
              <a:ext uri="{FF2B5EF4-FFF2-40B4-BE49-F238E27FC236}">
                <a16:creationId xmlns:a16="http://schemas.microsoft.com/office/drawing/2014/main" id="{6F2B3AFF-0728-C75C-E9A5-FEEAF1D7C66F}"/>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25061197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795A9-03D5-415C-BA09-BA757F421535}"/>
              </a:ext>
            </a:extLst>
          </p:cNvPr>
          <p:cNvSpPr>
            <a:spLocks noGrp="1"/>
          </p:cNvSpPr>
          <p:nvPr>
            <p:ph type="title"/>
          </p:nvPr>
        </p:nvSpPr>
        <p:spPr/>
        <p:txBody>
          <a:bodyPr>
            <a:normAutofit/>
          </a:bodyPr>
          <a:lstStyle/>
          <a:p>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Tiêu</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chí</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đánh</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giá</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Học</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kỳ</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thực</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tế</a:t>
            </a:r>
            <a:endPar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endParaRPr>
          </a:p>
        </p:txBody>
      </p:sp>
      <p:sp>
        <p:nvSpPr>
          <p:cNvPr id="4" name="Slide Number Placeholder 3">
            <a:extLst>
              <a:ext uri="{FF2B5EF4-FFF2-40B4-BE49-F238E27FC236}">
                <a16:creationId xmlns:a16="http://schemas.microsoft.com/office/drawing/2014/main" id="{33C941F5-C6B7-4FE4-867A-5E7B123BE08E}"/>
              </a:ext>
            </a:extLst>
          </p:cNvPr>
          <p:cNvSpPr>
            <a:spLocks noGrp="1"/>
          </p:cNvSpPr>
          <p:nvPr>
            <p:ph type="sldNum" sz="quarter" idx="12"/>
          </p:nvPr>
        </p:nvSpPr>
        <p:spPr/>
        <p:txBody>
          <a:bodyPr/>
          <a:lstStyle/>
          <a:p>
            <a:fld id="{5D84065D-F351-4B03-BD91-D8A6B8D4B362}" type="slidenum">
              <a:rPr lang="en-US" smtClean="0"/>
              <a:pPr/>
              <a:t>33</a:t>
            </a:fld>
            <a:endParaRPr lang="en-US" dirty="0"/>
          </a:p>
        </p:txBody>
      </p:sp>
      <p:sp>
        <p:nvSpPr>
          <p:cNvPr id="3" name="Date Placeholder 3">
            <a:extLst>
              <a:ext uri="{FF2B5EF4-FFF2-40B4-BE49-F238E27FC236}">
                <a16:creationId xmlns:a16="http://schemas.microsoft.com/office/drawing/2014/main" id="{8B807814-A784-C63E-3AF3-AFE5638B0A50}"/>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graphicFrame>
        <p:nvGraphicFramePr>
          <p:cNvPr id="7" name="Table 6">
            <a:extLst>
              <a:ext uri="{FF2B5EF4-FFF2-40B4-BE49-F238E27FC236}">
                <a16:creationId xmlns:a16="http://schemas.microsoft.com/office/drawing/2014/main" id="{6B431CCC-FD36-1F24-AC7D-052526E04209}"/>
              </a:ext>
            </a:extLst>
          </p:cNvPr>
          <p:cNvGraphicFramePr>
            <a:graphicFrameLocks noGrp="1"/>
          </p:cNvGraphicFramePr>
          <p:nvPr>
            <p:extLst>
              <p:ext uri="{D42A27DB-BD31-4B8C-83A1-F6EECF244321}">
                <p14:modId xmlns:p14="http://schemas.microsoft.com/office/powerpoint/2010/main" val="2885413927"/>
              </p:ext>
            </p:extLst>
          </p:nvPr>
        </p:nvGraphicFramePr>
        <p:xfrm>
          <a:off x="628650" y="1432728"/>
          <a:ext cx="8189672" cy="4975045"/>
        </p:xfrm>
        <a:graphic>
          <a:graphicData uri="http://schemas.openxmlformats.org/drawingml/2006/table">
            <a:tbl>
              <a:tblPr firstRow="1" firstCol="1" bandRow="1">
                <a:tableStyleId>{5C22544A-7EE6-4342-B048-85BDC9FD1C3A}</a:tableStyleId>
              </a:tblPr>
              <a:tblGrid>
                <a:gridCol w="6344509">
                  <a:extLst>
                    <a:ext uri="{9D8B030D-6E8A-4147-A177-3AD203B41FA5}">
                      <a16:colId xmlns:a16="http://schemas.microsoft.com/office/drawing/2014/main" val="830846225"/>
                    </a:ext>
                  </a:extLst>
                </a:gridCol>
                <a:gridCol w="909472">
                  <a:extLst>
                    <a:ext uri="{9D8B030D-6E8A-4147-A177-3AD203B41FA5}">
                      <a16:colId xmlns:a16="http://schemas.microsoft.com/office/drawing/2014/main" val="3601361775"/>
                    </a:ext>
                  </a:extLst>
                </a:gridCol>
                <a:gridCol w="935691">
                  <a:extLst>
                    <a:ext uri="{9D8B030D-6E8A-4147-A177-3AD203B41FA5}">
                      <a16:colId xmlns:a16="http://schemas.microsoft.com/office/drawing/2014/main" val="2396466215"/>
                    </a:ext>
                  </a:extLst>
                </a:gridCol>
              </a:tblGrid>
              <a:tr h="439823">
                <a:tc>
                  <a:txBody>
                    <a:bodyPr/>
                    <a:lstStyle/>
                    <a:p>
                      <a:pPr marL="0" marR="64770" algn="ctr">
                        <a:spcBef>
                          <a:spcPts val="5"/>
                        </a:spcBef>
                        <a:spcAft>
                          <a:spcPts val="0"/>
                        </a:spcAft>
                      </a:pPr>
                      <a:r>
                        <a:rPr lang="vi-VN" sz="1100">
                          <a:effectLst/>
                        </a:rPr>
                        <a:t>TIÊU CHÍ</a:t>
                      </a:r>
                      <a:endParaRPr lang="en-US" sz="1100">
                        <a:effectLst/>
                        <a:latin typeface="Carlito"/>
                        <a:ea typeface="Carlito"/>
                        <a:cs typeface="Carlito"/>
                      </a:endParaRPr>
                    </a:p>
                  </a:txBody>
                  <a:tcPr marL="65929" marR="65929" marT="0" marB="0" anchor="ctr"/>
                </a:tc>
                <a:tc>
                  <a:txBody>
                    <a:bodyPr/>
                    <a:lstStyle/>
                    <a:p>
                      <a:pPr marL="0" marR="64770" algn="ctr">
                        <a:spcBef>
                          <a:spcPts val="5"/>
                        </a:spcBef>
                        <a:spcAft>
                          <a:spcPts val="0"/>
                        </a:spcAft>
                      </a:pPr>
                      <a:r>
                        <a:rPr lang="vi-VN" sz="1100">
                          <a:effectLst/>
                        </a:rPr>
                        <a:t>ĐIỂM TỐI DA</a:t>
                      </a:r>
                      <a:endParaRPr lang="en-US" sz="1100">
                        <a:effectLst/>
                        <a:latin typeface="Carlito"/>
                        <a:ea typeface="Carlito"/>
                        <a:cs typeface="Carlito"/>
                      </a:endParaRPr>
                    </a:p>
                  </a:txBody>
                  <a:tcPr marL="65929" marR="65929" marT="0" marB="0" anchor="ctr"/>
                </a:tc>
                <a:tc>
                  <a:txBody>
                    <a:bodyPr/>
                    <a:lstStyle/>
                    <a:p>
                      <a:pPr marL="0" marR="64770" algn="ctr">
                        <a:spcBef>
                          <a:spcPts val="5"/>
                        </a:spcBef>
                        <a:spcAft>
                          <a:spcPts val="0"/>
                        </a:spcAft>
                      </a:pPr>
                      <a:r>
                        <a:rPr lang="vi-VN" sz="1100">
                          <a:effectLst/>
                        </a:rPr>
                        <a:t>GVHD CHẤM ĐIỂM</a:t>
                      </a: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3317745047"/>
                  </a:ext>
                </a:extLst>
              </a:tr>
              <a:tr h="85732">
                <a:tc>
                  <a:txBody>
                    <a:bodyPr/>
                    <a:lstStyle/>
                    <a:p>
                      <a:pPr marL="0" marR="0">
                        <a:spcBef>
                          <a:spcPts val="15"/>
                        </a:spcBef>
                        <a:spcAft>
                          <a:spcPts val="0"/>
                        </a:spcAft>
                      </a:pPr>
                      <a:endParaRPr lang="en-US" sz="1100">
                        <a:solidFill>
                          <a:srgbClr val="FFFF00"/>
                        </a:solidFill>
                        <a:effectLst/>
                      </a:endParaRPr>
                    </a:p>
                    <a:p>
                      <a:pPr marL="0" marR="0">
                        <a:spcBef>
                          <a:spcPts val="15"/>
                        </a:spcBef>
                        <a:spcAft>
                          <a:spcPts val="0"/>
                        </a:spcAft>
                      </a:pPr>
                      <a:r>
                        <a:rPr lang="vi-VN" sz="1100">
                          <a:solidFill>
                            <a:srgbClr val="FFFF00"/>
                          </a:solidFill>
                          <a:effectLst/>
                        </a:rPr>
                        <a:t>PHẦN 1: NHẬT KÝ TH</a:t>
                      </a:r>
                      <a:r>
                        <a:rPr lang="en-US" sz="1100">
                          <a:solidFill>
                            <a:srgbClr val="FFFF00"/>
                          </a:solidFill>
                          <a:effectLst/>
                        </a:rPr>
                        <a:t>Ự</a:t>
                      </a:r>
                      <a:r>
                        <a:rPr lang="vi-VN" sz="1100">
                          <a:solidFill>
                            <a:srgbClr val="FFFF00"/>
                          </a:solidFill>
                          <a:effectLst/>
                        </a:rPr>
                        <a:t>C TẬP </a:t>
                      </a:r>
                      <a:endParaRPr lang="en-US" sz="1100">
                        <a:solidFill>
                          <a:srgbClr val="FFFF00"/>
                        </a:solidFill>
                        <a:effectLst/>
                      </a:endParaRPr>
                    </a:p>
                    <a:p>
                      <a:pPr marL="0" marR="0">
                        <a:spcBef>
                          <a:spcPts val="15"/>
                        </a:spcBef>
                        <a:spcAft>
                          <a:spcPts val="0"/>
                        </a:spcAft>
                      </a:pPr>
                      <a:endParaRPr lang="en-US" sz="1100">
                        <a:solidFill>
                          <a:srgbClr val="FFFF00"/>
                        </a:solidFill>
                        <a:effectLst/>
                        <a:latin typeface="Carlito"/>
                        <a:ea typeface="Carlito"/>
                        <a:cs typeface="Carlito"/>
                      </a:endParaRPr>
                    </a:p>
                  </a:txBody>
                  <a:tcPr marL="65929" marR="65929" marT="0" marB="0" anchor="ctr"/>
                </a:tc>
                <a:tc>
                  <a:txBody>
                    <a:bodyPr/>
                    <a:lstStyle/>
                    <a:p>
                      <a:pPr marL="0" marR="64770" algn="ctr" defTabSz="685800" rtl="0" eaLnBrk="1" latinLnBrk="0" hangingPunct="1">
                        <a:spcBef>
                          <a:spcPts val="5"/>
                        </a:spcBef>
                        <a:spcAft>
                          <a:spcPts val="0"/>
                        </a:spcAft>
                      </a:pPr>
                      <a:r>
                        <a:rPr lang="vi-VN" sz="1800" b="1" kern="1200">
                          <a:solidFill>
                            <a:schemeClr val="dk1"/>
                          </a:solidFill>
                          <a:effectLst/>
                          <a:latin typeface="Times New Roman" panose="02020603050405020304" pitchFamily="18" charset="0"/>
                          <a:ea typeface="+mn-ea"/>
                          <a:cs typeface="Times New Roman" panose="02020603050405020304" pitchFamily="18" charset="0"/>
                        </a:rPr>
                        <a:t>1</a:t>
                      </a:r>
                      <a:r>
                        <a:rPr lang="en-US" sz="1800" b="1" kern="1200">
                          <a:solidFill>
                            <a:schemeClr val="dk1"/>
                          </a:solidFill>
                          <a:effectLst/>
                          <a:latin typeface="Times New Roman" panose="02020603050405020304" pitchFamily="18" charset="0"/>
                          <a:ea typeface="+mn-ea"/>
                          <a:cs typeface="Times New Roman" panose="02020603050405020304" pitchFamily="18" charset="0"/>
                        </a:rPr>
                        <a:t>0</a:t>
                      </a:r>
                    </a:p>
                  </a:txBody>
                  <a:tcPr marL="65929" marR="65929" marT="0" marB="0" anchor="ctr"/>
                </a:tc>
                <a:tc>
                  <a:txBody>
                    <a:bodyPr/>
                    <a:lstStyle/>
                    <a:p>
                      <a:pPr marL="0" marR="64770" algn="ctr">
                        <a:spcBef>
                          <a:spcPts val="5"/>
                        </a:spcBef>
                        <a:spcAft>
                          <a:spcPts val="0"/>
                        </a:spcAft>
                      </a:pPr>
                      <a:r>
                        <a:rPr lang="vi-VN" sz="1100">
                          <a:effectLst/>
                        </a:rPr>
                        <a:t> </a:t>
                      </a: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2682260473"/>
                  </a:ext>
                </a:extLst>
              </a:tr>
              <a:tr h="330407">
                <a:tc>
                  <a:txBody>
                    <a:bodyPr/>
                    <a:lstStyle/>
                    <a:p>
                      <a:pPr marL="0" marR="64770" lvl="0" indent="0">
                        <a:spcBef>
                          <a:spcPts val="5"/>
                        </a:spcBef>
                        <a:spcAft>
                          <a:spcPts val="0"/>
                        </a:spcAft>
                        <a:buFont typeface="+mj-lt"/>
                        <a:buNone/>
                      </a:pPr>
                      <a:r>
                        <a:rPr lang="vi-VN" sz="1100">
                          <a:effectLst/>
                        </a:rPr>
                        <a:t>Nội dung (thông tin chi tiết, cụ thể, bám sát quá trình thực tập, bài học rút ra…)</a:t>
                      </a:r>
                      <a:endParaRPr lang="en-US" sz="1100">
                        <a:effectLst/>
                        <a:latin typeface="Carlito"/>
                        <a:ea typeface="Carlito"/>
                        <a:cs typeface="Carlito"/>
                      </a:endParaRPr>
                    </a:p>
                  </a:txBody>
                  <a:tcPr marL="65929" marR="65929" marT="0" marB="0" anchor="ctr"/>
                </a:tc>
                <a:tc>
                  <a:txBody>
                    <a:bodyPr/>
                    <a:lstStyle/>
                    <a:p>
                      <a:pPr marL="0" marR="64770" algn="ctr" defTabSz="685800" rtl="0" eaLnBrk="1" latinLnBrk="0" hangingPunct="1">
                        <a:spcBef>
                          <a:spcPts val="5"/>
                        </a:spcBef>
                        <a:spcAft>
                          <a:spcPts val="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a:t>
                      </a:r>
                    </a:p>
                  </a:txBody>
                  <a:tcPr marL="65929" marR="65929" marT="0" marB="0" anchor="ctr"/>
                </a:tc>
                <a:tc>
                  <a:txBody>
                    <a:bodyPr/>
                    <a:lstStyle/>
                    <a:p>
                      <a:pPr marL="0" marR="64770" algn="ctr">
                        <a:spcBef>
                          <a:spcPts val="5"/>
                        </a:spcBef>
                        <a:spcAft>
                          <a:spcPts val="0"/>
                        </a:spcAft>
                      </a:pPr>
                      <a:r>
                        <a:rPr lang="vi-VN" sz="1100">
                          <a:effectLst/>
                        </a:rPr>
                        <a:t> </a:t>
                      </a: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3330395799"/>
                  </a:ext>
                </a:extLst>
              </a:tr>
              <a:tr h="293216">
                <a:tc>
                  <a:txBody>
                    <a:bodyPr/>
                    <a:lstStyle/>
                    <a:p>
                      <a:pPr marL="0" marR="0">
                        <a:spcBef>
                          <a:spcPts val="0"/>
                        </a:spcBef>
                        <a:spcAft>
                          <a:spcPts val="0"/>
                        </a:spcAft>
                      </a:pPr>
                      <a:r>
                        <a:rPr lang="vi-VN" sz="1100">
                          <a:effectLst/>
                        </a:rPr>
                        <a:t> </a:t>
                      </a:r>
                      <a:endParaRPr lang="en-US" sz="1100">
                        <a:effectLst/>
                      </a:endParaRPr>
                    </a:p>
                    <a:p>
                      <a:pPr marL="0" marR="0">
                        <a:spcBef>
                          <a:spcPts val="0"/>
                        </a:spcBef>
                        <a:spcAft>
                          <a:spcPts val="0"/>
                        </a:spcAft>
                      </a:pPr>
                      <a:r>
                        <a:rPr lang="vi-VN" sz="1100">
                          <a:solidFill>
                            <a:srgbClr val="FFFF00"/>
                          </a:solidFill>
                          <a:effectLst/>
                        </a:rPr>
                        <a:t>PHẦN 2: KHÓA LUẬN TỐT NGHIỆP</a:t>
                      </a:r>
                      <a:endParaRPr lang="en-US" sz="1100">
                        <a:solidFill>
                          <a:srgbClr val="FFFF00"/>
                        </a:solidFill>
                        <a:effectLst/>
                      </a:endParaRPr>
                    </a:p>
                    <a:p>
                      <a:pPr marL="0" marR="0">
                        <a:spcBef>
                          <a:spcPts val="0"/>
                        </a:spcBef>
                        <a:spcAft>
                          <a:spcPts val="0"/>
                        </a:spcAft>
                      </a:pPr>
                      <a:endParaRPr lang="en-US" sz="1100">
                        <a:solidFill>
                          <a:srgbClr val="FFFF00"/>
                        </a:solidFill>
                        <a:effectLst/>
                        <a:latin typeface="Carlito"/>
                        <a:ea typeface="Carlito"/>
                        <a:cs typeface="Carlito"/>
                      </a:endParaRPr>
                    </a:p>
                  </a:txBody>
                  <a:tcPr marL="65929" marR="65929" marT="0" marB="0" anchor="ctr"/>
                </a:tc>
                <a:tc>
                  <a:txBody>
                    <a:bodyPr/>
                    <a:lstStyle/>
                    <a:p>
                      <a:pPr marL="0" marR="64770" algn="ctr" defTabSz="685800" rtl="0" eaLnBrk="1" latinLnBrk="0" hangingPunct="1">
                        <a:spcBef>
                          <a:spcPts val="5"/>
                        </a:spcBef>
                        <a:spcAft>
                          <a:spcPts val="0"/>
                        </a:spcAft>
                      </a:pPr>
                      <a:r>
                        <a:rPr lang="vi-VN" sz="1800" b="1" kern="1200">
                          <a:solidFill>
                            <a:schemeClr val="dk1"/>
                          </a:solidFill>
                          <a:effectLst/>
                          <a:latin typeface="Times New Roman" panose="02020603050405020304" pitchFamily="18" charset="0"/>
                          <a:ea typeface="+mn-ea"/>
                          <a:cs typeface="Times New Roman" panose="02020603050405020304" pitchFamily="18" charset="0"/>
                        </a:rPr>
                        <a:t>5</a:t>
                      </a:r>
                      <a:r>
                        <a:rPr lang="en-US" sz="1800" b="1" kern="1200">
                          <a:solidFill>
                            <a:schemeClr val="dk1"/>
                          </a:solidFill>
                          <a:effectLst/>
                          <a:latin typeface="Times New Roman" panose="02020603050405020304" pitchFamily="18" charset="0"/>
                          <a:ea typeface="+mn-ea"/>
                          <a:cs typeface="Times New Roman" panose="02020603050405020304" pitchFamily="18" charset="0"/>
                        </a:rPr>
                        <a:t>0</a:t>
                      </a:r>
                    </a:p>
                  </a:txBody>
                  <a:tcPr marL="65929" marR="65929" marT="0" marB="0" anchor="ctr"/>
                </a:tc>
                <a:tc>
                  <a:txBody>
                    <a:bodyPr/>
                    <a:lstStyle/>
                    <a:p>
                      <a:pPr marL="0" marR="64770" algn="ctr">
                        <a:spcBef>
                          <a:spcPts val="5"/>
                        </a:spcBef>
                        <a:spcAft>
                          <a:spcPts val="0"/>
                        </a:spcAft>
                      </a:pPr>
                      <a:r>
                        <a:rPr lang="vi-VN" sz="1100">
                          <a:effectLst/>
                        </a:rPr>
                        <a:t> </a:t>
                      </a: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2956247365"/>
                  </a:ext>
                </a:extLst>
              </a:tr>
              <a:tr h="586431">
                <a:tc>
                  <a:txBody>
                    <a:bodyPr/>
                    <a:lstStyle/>
                    <a:p>
                      <a:pPr marL="0" marR="64770" lvl="0" indent="0">
                        <a:spcBef>
                          <a:spcPts val="5"/>
                        </a:spcBef>
                        <a:spcAft>
                          <a:spcPts val="0"/>
                        </a:spcAft>
                        <a:buFont typeface="+mj-lt"/>
                        <a:buNone/>
                      </a:pPr>
                      <a:r>
                        <a:rPr lang="vi-VN" sz="1100">
                          <a:effectLst/>
                        </a:rPr>
                        <a:t>Nội dung </a:t>
                      </a:r>
                      <a:endParaRPr lang="en-US" sz="1100">
                        <a:effectLst/>
                      </a:endParaRPr>
                    </a:p>
                    <a:p>
                      <a:pPr marL="457200" marR="64770">
                        <a:spcBef>
                          <a:spcPts val="5"/>
                        </a:spcBef>
                        <a:spcAft>
                          <a:spcPts val="0"/>
                        </a:spcAft>
                      </a:pPr>
                      <a:r>
                        <a:rPr lang="vi-VN" sz="1100">
                          <a:effectLst/>
                        </a:rPr>
                        <a:t>(hiểu biết về doanh nghiệp tốt, nội dung mang tính thực tiễn cao, phù hợp với chương trính đào tạo, tính logic, tính đầy đủ, tính sáng tạo trong xác định vấn đề hoặc xây dựng giải pháp…)</a:t>
                      </a:r>
                      <a:endParaRPr lang="en-US" sz="1100">
                        <a:effectLst/>
                        <a:latin typeface="Carlito"/>
                        <a:ea typeface="Carlito"/>
                        <a:cs typeface="Carlito"/>
                      </a:endParaRPr>
                    </a:p>
                  </a:txBody>
                  <a:tcPr marL="65929" marR="65929" marT="0" marB="0"/>
                </a:tc>
                <a:tc>
                  <a:txBody>
                    <a:bodyPr/>
                    <a:lstStyle/>
                    <a:p>
                      <a:pPr marL="0" marR="64770" algn="ctr" defTabSz="685800" rtl="0" eaLnBrk="1" latinLnBrk="0" hangingPunct="1">
                        <a:spcBef>
                          <a:spcPts val="5"/>
                        </a:spcBef>
                        <a:spcAft>
                          <a:spcPts val="0"/>
                        </a:spcAft>
                      </a:pPr>
                      <a:r>
                        <a:rPr lang="vi-VN" sz="1600" kern="1200">
                          <a:solidFill>
                            <a:schemeClr val="dk1"/>
                          </a:solidFill>
                          <a:effectLst/>
                          <a:latin typeface="Times New Roman" panose="02020603050405020304" pitchFamily="18" charset="0"/>
                          <a:ea typeface="+mn-ea"/>
                          <a:cs typeface="Times New Roman" panose="02020603050405020304" pitchFamily="18" charset="0"/>
                        </a:rPr>
                        <a:t>25</a:t>
                      </a:r>
                      <a:endParaRPr lang="en-US" sz="1600" kern="1200">
                        <a:solidFill>
                          <a:schemeClr val="dk1"/>
                        </a:solidFill>
                        <a:effectLst/>
                        <a:latin typeface="Times New Roman" panose="02020603050405020304" pitchFamily="18" charset="0"/>
                        <a:ea typeface="+mn-ea"/>
                        <a:cs typeface="Times New Roman" panose="02020603050405020304" pitchFamily="18" charset="0"/>
                      </a:endParaRPr>
                    </a:p>
                  </a:txBody>
                  <a:tcPr marL="65929" marR="65929" marT="0" marB="0" anchor="ctr"/>
                </a:tc>
                <a:tc>
                  <a:txBody>
                    <a:bodyPr/>
                    <a:lstStyle/>
                    <a:p>
                      <a:pPr marL="0" marR="64770" algn="ctr">
                        <a:spcBef>
                          <a:spcPts val="5"/>
                        </a:spcBef>
                        <a:spcAft>
                          <a:spcPts val="0"/>
                        </a:spcAft>
                      </a:pPr>
                      <a:r>
                        <a:rPr lang="vi-VN" sz="1100">
                          <a:effectLst/>
                        </a:rPr>
                        <a:t> </a:t>
                      </a: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4003209648"/>
                  </a:ext>
                </a:extLst>
              </a:tr>
              <a:tr h="439823">
                <a:tc>
                  <a:txBody>
                    <a:bodyPr/>
                    <a:lstStyle/>
                    <a:p>
                      <a:pPr marL="0" marR="64770" lvl="0" indent="0">
                        <a:spcBef>
                          <a:spcPts val="5"/>
                        </a:spcBef>
                        <a:spcAft>
                          <a:spcPts val="0"/>
                        </a:spcAft>
                        <a:buFont typeface="+mj-lt"/>
                        <a:buNone/>
                      </a:pPr>
                      <a:r>
                        <a:rPr lang="vi-VN" sz="1100">
                          <a:effectLst/>
                        </a:rPr>
                        <a:t>Kỹ năng nghiên cứu độc lập </a:t>
                      </a:r>
                      <a:endParaRPr lang="en-US" sz="1100">
                        <a:effectLst/>
                      </a:endParaRPr>
                    </a:p>
                    <a:p>
                      <a:pPr marL="457200" marR="64770">
                        <a:spcBef>
                          <a:spcPts val="5"/>
                        </a:spcBef>
                        <a:spcAft>
                          <a:spcPts val="0"/>
                        </a:spcAft>
                      </a:pPr>
                      <a:r>
                        <a:rPr lang="vi-VN" sz="1100">
                          <a:effectLst/>
                        </a:rPr>
                        <a:t>(tìm kiếm tài liệu đầy đủ và phù hợp, phân tích/đánh giá thông tin, phương pháp nghiên cứu phù hợp, hoàn thành bám sát tiến độ kế hoạch…)</a:t>
                      </a:r>
                      <a:endParaRPr lang="en-US" sz="1100">
                        <a:effectLst/>
                        <a:latin typeface="Carlito"/>
                        <a:ea typeface="Carlito"/>
                        <a:cs typeface="Carlito"/>
                      </a:endParaRPr>
                    </a:p>
                  </a:txBody>
                  <a:tcPr marL="65929" marR="65929" marT="0" marB="0"/>
                </a:tc>
                <a:tc>
                  <a:txBody>
                    <a:bodyPr/>
                    <a:lstStyle/>
                    <a:p>
                      <a:pPr marL="0" marR="64770" algn="ctr" defTabSz="685800" rtl="0" eaLnBrk="1" latinLnBrk="0" hangingPunct="1">
                        <a:spcBef>
                          <a:spcPts val="5"/>
                        </a:spcBef>
                        <a:spcAft>
                          <a:spcPts val="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a:t>
                      </a:r>
                    </a:p>
                  </a:txBody>
                  <a:tcPr marL="65929" marR="65929" marT="0" marB="0" anchor="ctr"/>
                </a:tc>
                <a:tc>
                  <a:txBody>
                    <a:bodyPr/>
                    <a:lstStyle/>
                    <a:p>
                      <a:pPr marL="0" marR="64770" algn="ctr">
                        <a:spcBef>
                          <a:spcPts val="5"/>
                        </a:spcBef>
                        <a:spcAft>
                          <a:spcPts val="0"/>
                        </a:spcAft>
                      </a:pPr>
                      <a:r>
                        <a:rPr lang="vi-VN" sz="1100">
                          <a:effectLst/>
                        </a:rPr>
                        <a:t> </a:t>
                      </a: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3326721199"/>
                  </a:ext>
                </a:extLst>
              </a:tr>
              <a:tr h="439823">
                <a:tc>
                  <a:txBody>
                    <a:bodyPr/>
                    <a:lstStyle/>
                    <a:p>
                      <a:pPr marL="0" marR="64770" lvl="0" indent="0">
                        <a:spcBef>
                          <a:spcPts val="5"/>
                        </a:spcBef>
                        <a:spcAft>
                          <a:spcPts val="0"/>
                        </a:spcAft>
                        <a:buFont typeface="+mj-lt"/>
                        <a:buNone/>
                      </a:pPr>
                      <a:r>
                        <a:rPr lang="vi-VN" sz="1100">
                          <a:effectLst/>
                        </a:rPr>
                        <a:t>Kỹ năng giải quyết vấn đề </a:t>
                      </a:r>
                      <a:endParaRPr lang="en-US" sz="1100">
                        <a:effectLst/>
                      </a:endParaRPr>
                    </a:p>
                    <a:p>
                      <a:pPr marL="457200" marR="64770">
                        <a:spcBef>
                          <a:spcPts val="5"/>
                        </a:spcBef>
                        <a:spcAft>
                          <a:spcPts val="0"/>
                        </a:spcAft>
                      </a:pPr>
                      <a:r>
                        <a:rPr lang="vi-VN" sz="1100">
                          <a:effectLst/>
                        </a:rPr>
                        <a:t>(xác định vấn đề chính xác, xây dựng cơ sở đề xuất phù hợp với chuyên môn, xây dựng và chi tiết hóa bộ giải pháp mang tính thực tiễn và khả thi…)</a:t>
                      </a:r>
                      <a:endParaRPr lang="en-US" sz="1100">
                        <a:effectLst/>
                        <a:latin typeface="Carlito"/>
                        <a:ea typeface="Carlito"/>
                        <a:cs typeface="Carlito"/>
                      </a:endParaRPr>
                    </a:p>
                  </a:txBody>
                  <a:tcPr marL="65929" marR="65929" marT="0" marB="0"/>
                </a:tc>
                <a:tc>
                  <a:txBody>
                    <a:bodyPr/>
                    <a:lstStyle/>
                    <a:p>
                      <a:pPr marL="0" marR="64770" algn="ctr" defTabSz="685800" rtl="0" eaLnBrk="1" latinLnBrk="0" hangingPunct="1">
                        <a:spcBef>
                          <a:spcPts val="5"/>
                        </a:spcBef>
                        <a:spcAft>
                          <a:spcPts val="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a:t>
                      </a:r>
                    </a:p>
                  </a:txBody>
                  <a:tcPr marL="65929" marR="65929" marT="0" marB="0" anchor="ctr"/>
                </a:tc>
                <a:tc>
                  <a:txBody>
                    <a:bodyPr/>
                    <a:lstStyle/>
                    <a:p>
                      <a:pPr marL="0" marR="64770" algn="ctr">
                        <a:spcBef>
                          <a:spcPts val="5"/>
                        </a:spcBef>
                        <a:spcAft>
                          <a:spcPts val="0"/>
                        </a:spcAft>
                      </a:pPr>
                      <a:r>
                        <a:rPr lang="vi-VN" sz="1100">
                          <a:effectLst/>
                        </a:rPr>
                        <a:t> </a:t>
                      </a: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3597962657"/>
                  </a:ext>
                </a:extLst>
              </a:tr>
              <a:tr h="439823">
                <a:tc>
                  <a:txBody>
                    <a:bodyPr/>
                    <a:lstStyle/>
                    <a:p>
                      <a:pPr marR="64770" lvl="0" algn="l" defTabSz="685800" rtl="0" eaLnBrk="1" latinLnBrk="0" hangingPunct="1">
                        <a:spcBef>
                          <a:spcPts val="5"/>
                        </a:spcBef>
                        <a:spcAft>
                          <a:spcPts val="0"/>
                        </a:spcAft>
                      </a:pPr>
                      <a:r>
                        <a:rPr lang="vi-VN" sz="1100" b="1" kern="1200">
                          <a:solidFill>
                            <a:schemeClr val="lt1"/>
                          </a:solidFill>
                          <a:effectLst/>
                          <a:latin typeface="+mn-lt"/>
                          <a:ea typeface="+mn-ea"/>
                          <a:cs typeface="+mn-cs"/>
                        </a:rPr>
                        <a:t>Hình thức trình bày </a:t>
                      </a:r>
                      <a:endParaRPr lang="en-US" sz="1100" b="1" kern="1200">
                        <a:solidFill>
                          <a:schemeClr val="lt1"/>
                        </a:solidFill>
                        <a:effectLst/>
                        <a:latin typeface="+mn-lt"/>
                        <a:ea typeface="+mn-ea"/>
                        <a:cs typeface="+mn-cs"/>
                      </a:endParaRPr>
                    </a:p>
                    <a:p>
                      <a:pPr marR="64770" algn="l" defTabSz="685800" rtl="0" eaLnBrk="1" latinLnBrk="0" hangingPunct="1">
                        <a:spcBef>
                          <a:spcPts val="5"/>
                        </a:spcBef>
                        <a:spcAft>
                          <a:spcPts val="0"/>
                        </a:spcAft>
                      </a:pPr>
                      <a:r>
                        <a:rPr lang="en-US" sz="1100" b="1" kern="1200">
                          <a:solidFill>
                            <a:schemeClr val="lt1"/>
                          </a:solidFill>
                          <a:effectLst/>
                          <a:latin typeface="+mn-lt"/>
                          <a:ea typeface="+mn-ea"/>
                          <a:cs typeface="+mn-cs"/>
                        </a:rPr>
                        <a:t>	(văn phong rõ ràng, súc tích, không có lỗi ngữ pháp, văn phạm, trình bày theo đúng quy định….)</a:t>
                      </a:r>
                    </a:p>
                  </a:txBody>
                  <a:tcPr marL="65929" marR="65929" marT="0" marB="0"/>
                </a:tc>
                <a:tc>
                  <a:txBody>
                    <a:bodyPr/>
                    <a:lstStyle/>
                    <a:p>
                      <a:pPr marL="0" marR="64770" algn="ctr" defTabSz="685800" rtl="0" eaLnBrk="1" latinLnBrk="0" hangingPunct="1">
                        <a:spcBef>
                          <a:spcPts val="5"/>
                        </a:spcBef>
                        <a:spcAft>
                          <a:spcPts val="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a:t>
                      </a:r>
                    </a:p>
                  </a:txBody>
                  <a:tcPr marL="65929" marR="65929" marT="0" marB="0" anchor="ctr"/>
                </a:tc>
                <a:tc>
                  <a:txBody>
                    <a:bodyPr/>
                    <a:lstStyle/>
                    <a:p>
                      <a:pPr marL="0" marR="64770" algn="ctr">
                        <a:spcBef>
                          <a:spcPts val="5"/>
                        </a:spcBef>
                        <a:spcAft>
                          <a:spcPts val="0"/>
                        </a:spcAft>
                      </a:pP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3148240518"/>
                  </a:ext>
                </a:extLst>
              </a:tr>
              <a:tr h="293216">
                <a:tc>
                  <a:txBody>
                    <a:bodyPr/>
                    <a:lstStyle/>
                    <a:p>
                      <a:pPr marL="0" marR="64770" lvl="0" indent="0">
                        <a:spcBef>
                          <a:spcPts val="5"/>
                        </a:spcBef>
                        <a:spcAft>
                          <a:spcPts val="0"/>
                        </a:spcAft>
                        <a:buFont typeface="+mj-lt"/>
                        <a:buNone/>
                      </a:pPr>
                      <a:r>
                        <a:rPr lang="vi-VN" sz="1100">
                          <a:effectLst/>
                        </a:rPr>
                        <a:t>Thái độ, hành vi </a:t>
                      </a:r>
                      <a:endParaRPr lang="en-US" sz="1100">
                        <a:effectLst/>
                      </a:endParaRPr>
                    </a:p>
                    <a:p>
                      <a:pPr marL="457200" marR="64770">
                        <a:spcBef>
                          <a:spcPts val="5"/>
                        </a:spcBef>
                        <a:spcAft>
                          <a:spcPts val="0"/>
                        </a:spcAft>
                      </a:pPr>
                      <a:r>
                        <a:rPr lang="vi-VN" sz="1100">
                          <a:effectLst/>
                        </a:rPr>
                        <a:t>(chuyên nghiệp, trung thực, cầu tiến, quản trị thời gian, chủ động, tích cực…)</a:t>
                      </a:r>
                      <a:endParaRPr lang="en-US" sz="1100">
                        <a:effectLst/>
                        <a:latin typeface="Carlito"/>
                        <a:ea typeface="Carlito"/>
                        <a:cs typeface="Carlito"/>
                      </a:endParaRPr>
                    </a:p>
                  </a:txBody>
                  <a:tcPr marL="65929" marR="65929" marT="0" marB="0"/>
                </a:tc>
                <a:tc>
                  <a:txBody>
                    <a:bodyPr/>
                    <a:lstStyle/>
                    <a:p>
                      <a:pPr marL="0" marR="64770" algn="ctr" defTabSz="685800" rtl="0" eaLnBrk="1" latinLnBrk="0" hangingPunct="1">
                        <a:spcBef>
                          <a:spcPts val="5"/>
                        </a:spcBef>
                        <a:spcAft>
                          <a:spcPts val="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a:t>
                      </a:r>
                    </a:p>
                  </a:txBody>
                  <a:tcPr marL="65929" marR="65929" marT="0" marB="0" anchor="ctr"/>
                </a:tc>
                <a:tc>
                  <a:txBody>
                    <a:bodyPr/>
                    <a:lstStyle/>
                    <a:p>
                      <a:pPr marL="0" marR="64770" algn="ctr">
                        <a:spcBef>
                          <a:spcPts val="5"/>
                        </a:spcBef>
                        <a:spcAft>
                          <a:spcPts val="0"/>
                        </a:spcAft>
                      </a:pPr>
                      <a:r>
                        <a:rPr lang="vi-VN" sz="1100">
                          <a:effectLst/>
                        </a:rPr>
                        <a:t> </a:t>
                      </a:r>
                      <a:endParaRPr lang="en-US" sz="1100">
                        <a:effectLst/>
                        <a:latin typeface="Carlito"/>
                        <a:ea typeface="Carlito"/>
                        <a:cs typeface="Carlito"/>
                      </a:endParaRPr>
                    </a:p>
                  </a:txBody>
                  <a:tcPr marL="65929" marR="65929" marT="0" marB="0" anchor="ctr"/>
                </a:tc>
                <a:extLst>
                  <a:ext uri="{0D108BD9-81ED-4DB2-BD59-A6C34878D82A}">
                    <a16:rowId xmlns:a16="http://schemas.microsoft.com/office/drawing/2014/main" val="2054416516"/>
                  </a:ext>
                </a:extLst>
              </a:tr>
              <a:tr h="621278">
                <a:tc>
                  <a:txBody>
                    <a:bodyPr/>
                    <a:lstStyle/>
                    <a:p>
                      <a:pPr marL="0" marR="64770">
                        <a:spcBef>
                          <a:spcPts val="5"/>
                        </a:spcBef>
                        <a:spcAft>
                          <a:spcPts val="0"/>
                        </a:spcAft>
                      </a:pPr>
                      <a:r>
                        <a:rPr lang="vi-VN" sz="1100">
                          <a:solidFill>
                            <a:srgbClr val="FFFF00"/>
                          </a:solidFill>
                          <a:effectLst/>
                        </a:rPr>
                        <a:t>TỔNG ĐIỂM </a:t>
                      </a:r>
                      <a:endParaRPr lang="en-US" sz="1100">
                        <a:solidFill>
                          <a:srgbClr val="FFFF00"/>
                        </a:solidFill>
                        <a:effectLst/>
                        <a:latin typeface="Carlito"/>
                        <a:ea typeface="Carlito"/>
                        <a:cs typeface="Carlito"/>
                      </a:endParaRPr>
                    </a:p>
                  </a:txBody>
                  <a:tcPr marL="65929" marR="65929" marT="0" marB="0" anchor="ctr"/>
                </a:tc>
                <a:tc>
                  <a:txBody>
                    <a:bodyPr/>
                    <a:lstStyle/>
                    <a:p>
                      <a:pPr marL="0" marR="64770" algn="ctr" defTabSz="685800" rtl="0" eaLnBrk="1" latinLnBrk="0" hangingPunct="1">
                        <a:spcBef>
                          <a:spcPts val="5"/>
                        </a:spcBef>
                        <a:spcAft>
                          <a:spcPts val="0"/>
                        </a:spcAft>
                      </a:pPr>
                      <a:r>
                        <a:rPr lang="en-US" sz="1600" b="1" kern="1200">
                          <a:solidFill>
                            <a:schemeClr val="dk1"/>
                          </a:solidFill>
                          <a:effectLst/>
                          <a:latin typeface="Times New Roman" panose="02020603050405020304" pitchFamily="18" charset="0"/>
                          <a:ea typeface="+mn-ea"/>
                          <a:cs typeface="Times New Roman" panose="02020603050405020304" pitchFamily="18" charset="0"/>
                        </a:rPr>
                        <a:t>6</a:t>
                      </a:r>
                      <a:r>
                        <a:rPr lang="vi-VN" sz="1600" b="1" kern="1200">
                          <a:solidFill>
                            <a:schemeClr val="dk1"/>
                          </a:solidFill>
                          <a:effectLst/>
                          <a:latin typeface="Times New Roman" panose="02020603050405020304" pitchFamily="18" charset="0"/>
                          <a:ea typeface="+mn-ea"/>
                          <a:cs typeface="Times New Roman" panose="02020603050405020304" pitchFamily="18" charset="0"/>
                        </a:rPr>
                        <a:t>0</a:t>
                      </a:r>
                      <a:endParaRPr lang="en-US" sz="1600" b="1" kern="1200">
                        <a:solidFill>
                          <a:schemeClr val="dk1"/>
                        </a:solidFill>
                        <a:effectLst/>
                        <a:latin typeface="Times New Roman" panose="02020603050405020304" pitchFamily="18" charset="0"/>
                        <a:ea typeface="+mn-ea"/>
                        <a:cs typeface="Times New Roman" panose="02020603050405020304" pitchFamily="18" charset="0"/>
                      </a:endParaRPr>
                    </a:p>
                  </a:txBody>
                  <a:tcPr marL="65929" marR="65929" marT="0" marB="0" anchor="ctr"/>
                </a:tc>
                <a:tc>
                  <a:txBody>
                    <a:bodyPr/>
                    <a:lstStyle/>
                    <a:p>
                      <a:pPr marL="0" marR="64770" algn="ctr">
                        <a:spcBef>
                          <a:spcPts val="5"/>
                        </a:spcBef>
                        <a:spcAft>
                          <a:spcPts val="0"/>
                        </a:spcAft>
                      </a:pPr>
                      <a:endParaRPr lang="en-US" sz="1100">
                        <a:effectLst/>
                        <a:latin typeface="Carlito"/>
                        <a:ea typeface="Carlito"/>
                        <a:cs typeface="Carlito"/>
                      </a:endParaRPr>
                    </a:p>
                  </a:txBody>
                  <a:tcPr marL="65929" marR="65929" marT="0" marB="0"/>
                </a:tc>
                <a:extLst>
                  <a:ext uri="{0D108BD9-81ED-4DB2-BD59-A6C34878D82A}">
                    <a16:rowId xmlns:a16="http://schemas.microsoft.com/office/drawing/2014/main" val="1899089964"/>
                  </a:ext>
                </a:extLst>
              </a:tr>
            </a:tbl>
          </a:graphicData>
        </a:graphic>
      </p:graphicFrame>
    </p:spTree>
    <p:extLst>
      <p:ext uri="{BB962C8B-B14F-4D97-AF65-F5344CB8AC3E}">
        <p14:creationId xmlns:p14="http://schemas.microsoft.com/office/powerpoint/2010/main" val="30895182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795A9-03D5-415C-BA09-BA757F421535}"/>
              </a:ext>
            </a:extLst>
          </p:cNvPr>
          <p:cNvSpPr>
            <a:spLocks noGrp="1"/>
          </p:cNvSpPr>
          <p:nvPr>
            <p:ph type="title"/>
          </p:nvPr>
        </p:nvSpPr>
        <p:spPr/>
        <p:txBody>
          <a:bodyPr>
            <a:normAutofit/>
          </a:bodyPr>
          <a:lstStyle/>
          <a:p>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Tiêu</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chí</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đánh</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giá</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Học</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kỳ</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thực</a:t>
            </a:r>
            <a:r>
              <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rPr>
              <a:t> </a:t>
            </a:r>
            <a:r>
              <a:rPr lang="en-US" sz="3200" b="1" dirty="0" err="1">
                <a:solidFill>
                  <a:srgbClr val="00B050"/>
                </a:solidFill>
                <a:latin typeface="Times" panose="02020603050405020304" pitchFamily="18" charset="0"/>
                <a:ea typeface="Tahoma" panose="020B0604030504040204" pitchFamily="34" charset="0"/>
                <a:cs typeface="Times" panose="02020603050405020304" pitchFamily="18" charset="0"/>
              </a:rPr>
              <a:t>tế</a:t>
            </a:r>
            <a:endParaRPr lang="en-US" sz="3200" b="1" dirty="0">
              <a:solidFill>
                <a:srgbClr val="00B050"/>
              </a:solidFill>
              <a:latin typeface="Times" panose="02020603050405020304" pitchFamily="18" charset="0"/>
              <a:ea typeface="Tahoma" panose="020B0604030504040204" pitchFamily="34" charset="0"/>
              <a:cs typeface="Times" panose="02020603050405020304" pitchFamily="18" charset="0"/>
            </a:endParaRPr>
          </a:p>
        </p:txBody>
      </p:sp>
      <p:sp>
        <p:nvSpPr>
          <p:cNvPr id="4" name="Slide Number Placeholder 3">
            <a:extLst>
              <a:ext uri="{FF2B5EF4-FFF2-40B4-BE49-F238E27FC236}">
                <a16:creationId xmlns:a16="http://schemas.microsoft.com/office/drawing/2014/main" id="{33C941F5-C6B7-4FE4-867A-5E7B123BE08E}"/>
              </a:ext>
            </a:extLst>
          </p:cNvPr>
          <p:cNvSpPr>
            <a:spLocks noGrp="1"/>
          </p:cNvSpPr>
          <p:nvPr>
            <p:ph type="sldNum" sz="quarter" idx="12"/>
          </p:nvPr>
        </p:nvSpPr>
        <p:spPr/>
        <p:txBody>
          <a:bodyPr/>
          <a:lstStyle/>
          <a:p>
            <a:fld id="{5D84065D-F351-4B03-BD91-D8A6B8D4B362}" type="slidenum">
              <a:rPr lang="en-US" smtClean="0"/>
              <a:pPr/>
              <a:t>34</a:t>
            </a:fld>
            <a:endParaRPr lang="en-US" dirty="0"/>
          </a:p>
        </p:txBody>
      </p:sp>
      <p:sp>
        <p:nvSpPr>
          <p:cNvPr id="3" name="Date Placeholder 3">
            <a:extLst>
              <a:ext uri="{FF2B5EF4-FFF2-40B4-BE49-F238E27FC236}">
                <a16:creationId xmlns:a16="http://schemas.microsoft.com/office/drawing/2014/main" id="{8B807814-A784-C63E-3AF3-AFE5638B0A50}"/>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graphicFrame>
        <p:nvGraphicFramePr>
          <p:cNvPr id="5" name="Table 4">
            <a:extLst>
              <a:ext uri="{FF2B5EF4-FFF2-40B4-BE49-F238E27FC236}">
                <a16:creationId xmlns:a16="http://schemas.microsoft.com/office/drawing/2014/main" id="{3FC78CF5-F089-1CD1-EC1D-9B34CF2E3768}"/>
              </a:ext>
            </a:extLst>
          </p:cNvPr>
          <p:cNvGraphicFramePr>
            <a:graphicFrameLocks noGrp="1"/>
          </p:cNvGraphicFramePr>
          <p:nvPr>
            <p:extLst>
              <p:ext uri="{D42A27DB-BD31-4B8C-83A1-F6EECF244321}">
                <p14:modId xmlns:p14="http://schemas.microsoft.com/office/powerpoint/2010/main" val="3340113567"/>
              </p:ext>
            </p:extLst>
          </p:nvPr>
        </p:nvGraphicFramePr>
        <p:xfrm>
          <a:off x="1082041" y="1530384"/>
          <a:ext cx="6766559" cy="4389118"/>
        </p:xfrm>
        <a:graphic>
          <a:graphicData uri="http://schemas.openxmlformats.org/drawingml/2006/table">
            <a:tbl>
              <a:tblPr firstRow="1" firstCol="1" lastRow="1" lastCol="1" bandRow="1" bandCol="1">
                <a:tableStyleId>{69012ECD-51FC-41F1-AA8D-1B2483CD663E}</a:tableStyleId>
              </a:tblPr>
              <a:tblGrid>
                <a:gridCol w="4304151">
                  <a:extLst>
                    <a:ext uri="{9D8B030D-6E8A-4147-A177-3AD203B41FA5}">
                      <a16:colId xmlns:a16="http://schemas.microsoft.com/office/drawing/2014/main" val="3519984461"/>
                    </a:ext>
                  </a:extLst>
                </a:gridCol>
                <a:gridCol w="414312">
                  <a:extLst>
                    <a:ext uri="{9D8B030D-6E8A-4147-A177-3AD203B41FA5}">
                      <a16:colId xmlns:a16="http://schemas.microsoft.com/office/drawing/2014/main" val="3788998428"/>
                    </a:ext>
                  </a:extLst>
                </a:gridCol>
                <a:gridCol w="512024">
                  <a:extLst>
                    <a:ext uri="{9D8B030D-6E8A-4147-A177-3AD203B41FA5}">
                      <a16:colId xmlns:a16="http://schemas.microsoft.com/office/drawing/2014/main" val="165283567"/>
                    </a:ext>
                  </a:extLst>
                </a:gridCol>
                <a:gridCol w="512024">
                  <a:extLst>
                    <a:ext uri="{9D8B030D-6E8A-4147-A177-3AD203B41FA5}">
                      <a16:colId xmlns:a16="http://schemas.microsoft.com/office/drawing/2014/main" val="2553917296"/>
                    </a:ext>
                  </a:extLst>
                </a:gridCol>
                <a:gridCol w="512024">
                  <a:extLst>
                    <a:ext uri="{9D8B030D-6E8A-4147-A177-3AD203B41FA5}">
                      <a16:colId xmlns:a16="http://schemas.microsoft.com/office/drawing/2014/main" val="4015915439"/>
                    </a:ext>
                  </a:extLst>
                </a:gridCol>
                <a:gridCol w="512024">
                  <a:extLst>
                    <a:ext uri="{9D8B030D-6E8A-4147-A177-3AD203B41FA5}">
                      <a16:colId xmlns:a16="http://schemas.microsoft.com/office/drawing/2014/main" val="882194028"/>
                    </a:ext>
                  </a:extLst>
                </a:gridCol>
              </a:tblGrid>
              <a:tr h="559720">
                <a:tc>
                  <a:txBody>
                    <a:bodyPr/>
                    <a:lstStyle/>
                    <a:p>
                      <a:pPr marL="0" marR="0" algn="ctr">
                        <a:spcBef>
                          <a:spcPts val="0"/>
                        </a:spcBef>
                        <a:spcAft>
                          <a:spcPts val="0"/>
                        </a:spcAft>
                      </a:pPr>
                      <a:r>
                        <a:rPr lang="vi-VN" sz="1000">
                          <a:effectLst/>
                        </a:rPr>
                        <a:t>Tiêu chí đánh giá</a:t>
                      </a:r>
                      <a:endParaRPr lang="en-US" sz="1100">
                        <a:effectLst/>
                        <a:latin typeface="Carlito"/>
                        <a:ea typeface="Carlito"/>
                        <a:cs typeface="Carlito"/>
                      </a:endParaRPr>
                    </a:p>
                  </a:txBody>
                  <a:tcPr marL="0" marR="0" marT="0" marB="0" anchor="ctr"/>
                </a:tc>
                <a:tc>
                  <a:txBody>
                    <a:bodyPr/>
                    <a:lstStyle/>
                    <a:p>
                      <a:pPr marL="124460" marR="94615" indent="18415" algn="ctr">
                        <a:lnSpc>
                          <a:spcPts val="1080"/>
                        </a:lnSpc>
                        <a:spcBef>
                          <a:spcPts val="5"/>
                        </a:spcBef>
                        <a:spcAft>
                          <a:spcPts val="0"/>
                        </a:spcAft>
                      </a:pPr>
                      <a:r>
                        <a:rPr lang="vi-VN" sz="800">
                          <a:effectLst/>
                        </a:rPr>
                        <a:t>Chưa đạt</a:t>
                      </a:r>
                      <a:endParaRPr lang="en-US" sz="1100">
                        <a:effectLst/>
                        <a:latin typeface="Carlito"/>
                        <a:ea typeface="Carlito"/>
                        <a:cs typeface="Carlito"/>
                      </a:endParaRPr>
                    </a:p>
                  </a:txBody>
                  <a:tcPr marL="0" marR="0" marT="0" marB="0" anchor="ctr"/>
                </a:tc>
                <a:tc>
                  <a:txBody>
                    <a:bodyPr/>
                    <a:lstStyle/>
                    <a:p>
                      <a:pPr marL="124460" marR="94615" indent="18415" algn="ctr">
                        <a:lnSpc>
                          <a:spcPts val="1080"/>
                        </a:lnSpc>
                        <a:spcBef>
                          <a:spcPts val="5"/>
                        </a:spcBef>
                        <a:spcAft>
                          <a:spcPts val="0"/>
                        </a:spcAft>
                      </a:pPr>
                      <a:r>
                        <a:rPr lang="vi-VN" sz="800">
                          <a:effectLst/>
                        </a:rPr>
                        <a:t>Cần cải thiện</a:t>
                      </a:r>
                      <a:endParaRPr lang="en-US" sz="1100">
                        <a:effectLst/>
                        <a:latin typeface="Carlito"/>
                        <a:ea typeface="Carlito"/>
                        <a:cs typeface="Carlito"/>
                      </a:endParaRPr>
                    </a:p>
                  </a:txBody>
                  <a:tcPr marL="0" marR="0" marT="0" marB="0" anchor="ctr"/>
                </a:tc>
                <a:tc>
                  <a:txBody>
                    <a:bodyPr/>
                    <a:lstStyle/>
                    <a:p>
                      <a:pPr marL="52705" marR="35560" algn="ctr">
                        <a:spcBef>
                          <a:spcPts val="5"/>
                        </a:spcBef>
                        <a:spcAft>
                          <a:spcPts val="0"/>
                        </a:spcAft>
                      </a:pPr>
                      <a:r>
                        <a:rPr lang="vi-VN" sz="800">
                          <a:effectLst/>
                        </a:rPr>
                        <a:t>Đạt yêu cầu</a:t>
                      </a:r>
                      <a:endParaRPr lang="en-US" sz="1100">
                        <a:effectLst/>
                        <a:latin typeface="Carlito"/>
                        <a:ea typeface="Carlito"/>
                        <a:cs typeface="Carlito"/>
                      </a:endParaRPr>
                    </a:p>
                  </a:txBody>
                  <a:tcPr marL="0" marR="0" marT="0" marB="0" anchor="ctr"/>
                </a:tc>
                <a:tc>
                  <a:txBody>
                    <a:bodyPr/>
                    <a:lstStyle/>
                    <a:p>
                      <a:pPr marL="53975" marR="49530" indent="-18415" algn="ctr">
                        <a:spcBef>
                          <a:spcPts val="5"/>
                        </a:spcBef>
                        <a:spcAft>
                          <a:spcPts val="0"/>
                        </a:spcAft>
                      </a:pPr>
                      <a:r>
                        <a:rPr lang="vi-VN" sz="800">
                          <a:effectLst/>
                        </a:rPr>
                        <a:t>Khá</a:t>
                      </a:r>
                      <a:endParaRPr lang="en-US" sz="1100">
                        <a:effectLst/>
                        <a:latin typeface="Carlito"/>
                        <a:ea typeface="Carlito"/>
                        <a:cs typeface="Carlito"/>
                      </a:endParaRPr>
                    </a:p>
                  </a:txBody>
                  <a:tcPr marL="0" marR="0" marT="0" marB="0" anchor="ctr"/>
                </a:tc>
                <a:tc>
                  <a:txBody>
                    <a:bodyPr/>
                    <a:lstStyle/>
                    <a:p>
                      <a:pPr marL="0" marR="66675" algn="ctr">
                        <a:spcBef>
                          <a:spcPts val="5"/>
                        </a:spcBef>
                        <a:spcAft>
                          <a:spcPts val="0"/>
                        </a:spcAft>
                      </a:pPr>
                      <a:r>
                        <a:rPr lang="vi-VN" sz="800">
                          <a:effectLst/>
                        </a:rPr>
                        <a:t>Tốt</a:t>
                      </a:r>
                      <a:endParaRPr lang="en-US" sz="1100">
                        <a:effectLst/>
                        <a:latin typeface="Carlito"/>
                        <a:ea typeface="Carlito"/>
                        <a:cs typeface="Carlito"/>
                      </a:endParaRPr>
                    </a:p>
                  </a:txBody>
                  <a:tcPr marL="0" marR="0" marT="0" marB="0" anchor="ctr"/>
                </a:tc>
                <a:extLst>
                  <a:ext uri="{0D108BD9-81ED-4DB2-BD59-A6C34878D82A}">
                    <a16:rowId xmlns:a16="http://schemas.microsoft.com/office/drawing/2014/main" val="3248311978"/>
                  </a:ext>
                </a:extLst>
              </a:tr>
              <a:tr h="638233">
                <a:tc>
                  <a:txBody>
                    <a:bodyPr/>
                    <a:lstStyle/>
                    <a:p>
                      <a:pPr marL="0" marR="0" lvl="0" indent="0" algn="just">
                        <a:spcBef>
                          <a:spcPts val="0"/>
                        </a:spcBef>
                        <a:spcAft>
                          <a:spcPts val="0"/>
                        </a:spcAft>
                        <a:buFont typeface="Arial" panose="020B0604020202020204" pitchFamily="34" charset="0"/>
                        <a:buNone/>
                      </a:pPr>
                      <a:r>
                        <a:rPr lang="vi-VN" sz="1000" b="1">
                          <a:effectLst/>
                        </a:rPr>
                        <a:t>Kiến thức chuyên môn </a:t>
                      </a:r>
                      <a:endParaRPr lang="en-US" sz="1100" b="1">
                        <a:effectLst/>
                      </a:endParaRPr>
                    </a:p>
                    <a:p>
                      <a:pPr marL="80645" marR="0" indent="0" algn="just">
                        <a:spcBef>
                          <a:spcPts val="0"/>
                        </a:spcBef>
                        <a:spcAft>
                          <a:spcPts val="0"/>
                        </a:spcAft>
                        <a:buFont typeface="Arial" panose="020B0604020202020204" pitchFamily="34" charset="0"/>
                        <a:buNone/>
                      </a:pPr>
                      <a:r>
                        <a:rPr lang="vi-VN" sz="1000" b="1">
                          <a:effectLst/>
                        </a:rPr>
                        <a:t>(nắm vững kiến thức và công cụ sử dụng trong lĩnh vực thực tập)</a:t>
                      </a:r>
                      <a:endParaRPr lang="en-US" sz="1100" b="1">
                        <a:effectLst/>
                        <a:latin typeface="Carlito"/>
                        <a:ea typeface="Carlito"/>
                        <a:cs typeface="Carlito"/>
                      </a:endParaRPr>
                    </a:p>
                  </a:txBody>
                  <a:tcPr marL="0" marR="0" marT="0" marB="0" anchor="ctr">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1</a:t>
                      </a:r>
                      <a:endParaRPr lang="en-US" sz="1000" b="0" kern="1200">
                        <a:solidFill>
                          <a:schemeClr val="tx1"/>
                        </a:solidFill>
                        <a:effectLst/>
                        <a:latin typeface="+mj-lt"/>
                        <a:ea typeface="+mn-ea"/>
                        <a:cs typeface="+mn-cs"/>
                      </a:endParaRPr>
                    </a:p>
                  </a:txBody>
                  <a:tcPr marL="0" marR="0" marT="0" marB="0" anchor="ctr">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2</a:t>
                      </a:r>
                      <a:endParaRPr lang="en-US" sz="1000" b="0" kern="1200">
                        <a:solidFill>
                          <a:schemeClr val="tx1"/>
                        </a:solidFill>
                        <a:effectLst/>
                        <a:latin typeface="+mj-lt"/>
                        <a:ea typeface="+mn-ea"/>
                        <a:cs typeface="+mn-cs"/>
                      </a:endParaRPr>
                    </a:p>
                  </a:txBody>
                  <a:tcPr marL="0" marR="0" marT="0" marB="0" anchor="ctr">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3</a:t>
                      </a:r>
                      <a:endParaRPr lang="en-US" sz="1000" b="0" kern="1200">
                        <a:solidFill>
                          <a:schemeClr val="tx1"/>
                        </a:solidFill>
                        <a:effectLst/>
                        <a:latin typeface="+mj-lt"/>
                        <a:ea typeface="+mn-ea"/>
                        <a:cs typeface="+mn-cs"/>
                      </a:endParaRPr>
                    </a:p>
                  </a:txBody>
                  <a:tcPr marL="0" marR="0" marT="0" marB="0" anchor="ctr">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4</a:t>
                      </a:r>
                      <a:endParaRPr lang="en-US" sz="1000" b="0" kern="1200">
                        <a:solidFill>
                          <a:schemeClr val="tx1"/>
                        </a:solidFill>
                        <a:effectLst/>
                        <a:latin typeface="+mj-lt"/>
                        <a:ea typeface="+mn-ea"/>
                        <a:cs typeface="+mn-cs"/>
                      </a:endParaRPr>
                    </a:p>
                  </a:txBody>
                  <a:tcPr marL="0" marR="0" marT="0" marB="0" anchor="ctr">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5</a:t>
                      </a:r>
                      <a:endParaRPr lang="en-US" sz="1000" b="0" kern="1200">
                        <a:solidFill>
                          <a:schemeClr val="tx1"/>
                        </a:solidFill>
                        <a:effectLst/>
                        <a:latin typeface="+mj-lt"/>
                        <a:ea typeface="+mn-ea"/>
                        <a:cs typeface="+mn-cs"/>
                      </a:endParaRPr>
                    </a:p>
                  </a:txBody>
                  <a:tcPr marL="0" marR="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6510279"/>
                  </a:ext>
                </a:extLst>
              </a:tr>
              <a:tr h="638233">
                <a:tc>
                  <a:txBody>
                    <a:bodyPr/>
                    <a:lstStyle/>
                    <a:p>
                      <a:pPr marL="0" marR="0" lvl="0" indent="0" algn="just">
                        <a:spcBef>
                          <a:spcPts val="0"/>
                        </a:spcBef>
                        <a:spcAft>
                          <a:spcPts val="0"/>
                        </a:spcAft>
                        <a:buFont typeface="Arial" panose="020B0604020202020204" pitchFamily="34" charset="0"/>
                        <a:buNone/>
                      </a:pPr>
                      <a:r>
                        <a:rPr lang="vi-VN" sz="1000" b="1">
                          <a:effectLst/>
                        </a:rPr>
                        <a:t>Kỹ năng nghề nghiệp cá nhân</a:t>
                      </a:r>
                      <a:endParaRPr lang="en-US" sz="1100" b="1">
                        <a:effectLst/>
                      </a:endParaRPr>
                    </a:p>
                    <a:p>
                      <a:pPr marL="80645" marR="0" indent="0" algn="just">
                        <a:spcBef>
                          <a:spcPts val="0"/>
                        </a:spcBef>
                        <a:spcAft>
                          <a:spcPts val="0"/>
                        </a:spcAft>
                        <a:buFont typeface="Arial" panose="020B0604020202020204" pitchFamily="34" charset="0"/>
                        <a:buNone/>
                      </a:pPr>
                      <a:r>
                        <a:rPr lang="vi-VN" sz="1000" b="1">
                          <a:effectLst/>
                        </a:rPr>
                        <a:t>(khả năng ra quyết định, khả năng lập kế hoạch và tổ chức công việc, quản lý thời gian hiệu quả, kỹ năng văn phòng…)</a:t>
                      </a:r>
                      <a:endParaRPr lang="en-US" sz="1100" b="1">
                        <a:effectLst/>
                        <a:latin typeface="Carlito"/>
                        <a:ea typeface="Carlito"/>
                        <a:cs typeface="Carlito"/>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1</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2</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3</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4</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5</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4235578"/>
                  </a:ext>
                </a:extLst>
              </a:tr>
              <a:tr h="638233">
                <a:tc>
                  <a:txBody>
                    <a:bodyPr/>
                    <a:lstStyle/>
                    <a:p>
                      <a:pPr marL="0" marR="0" lvl="0" indent="0" algn="just">
                        <a:spcBef>
                          <a:spcPts val="0"/>
                        </a:spcBef>
                        <a:spcAft>
                          <a:spcPts val="0"/>
                        </a:spcAft>
                        <a:buFont typeface="Arial" panose="020B0604020202020204" pitchFamily="34" charset="0"/>
                        <a:buNone/>
                      </a:pPr>
                      <a:r>
                        <a:rPr lang="vi-VN" sz="1000" b="1">
                          <a:effectLst/>
                        </a:rPr>
                        <a:t>Kỹ năng làm việc nhóm</a:t>
                      </a:r>
                      <a:endParaRPr lang="en-US" sz="1100" b="1">
                        <a:effectLst/>
                      </a:endParaRPr>
                    </a:p>
                    <a:p>
                      <a:pPr marL="80645" marR="0" indent="0" algn="just">
                        <a:spcBef>
                          <a:spcPts val="0"/>
                        </a:spcBef>
                        <a:spcAft>
                          <a:spcPts val="0"/>
                        </a:spcAft>
                        <a:buFont typeface="Arial" panose="020B0604020202020204" pitchFamily="34" charset="0"/>
                        <a:buNone/>
                      </a:pPr>
                      <a:r>
                        <a:rPr lang="vi-VN" sz="1000" b="1">
                          <a:effectLst/>
                        </a:rPr>
                        <a:t>(thành viên tích cực hoặc lãnh đạo nhóm hiệu quả, giao tiếp tích cực, đóng góp tốt cho nhóm …)</a:t>
                      </a:r>
                      <a:endParaRPr lang="en-US" sz="1100" b="1">
                        <a:effectLst/>
                        <a:latin typeface="Carlito"/>
                        <a:ea typeface="Carlito"/>
                        <a:cs typeface="Carlito"/>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1</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2</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3</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4</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5</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311195"/>
                  </a:ext>
                </a:extLst>
              </a:tr>
              <a:tr h="638233">
                <a:tc>
                  <a:txBody>
                    <a:bodyPr/>
                    <a:lstStyle/>
                    <a:p>
                      <a:pPr marL="0" marR="0" lvl="0" indent="0" algn="just">
                        <a:spcBef>
                          <a:spcPts val="0"/>
                        </a:spcBef>
                        <a:spcAft>
                          <a:spcPts val="0"/>
                        </a:spcAft>
                        <a:buFont typeface="Arial" panose="020B0604020202020204" pitchFamily="34" charset="0"/>
                        <a:buNone/>
                      </a:pPr>
                      <a:r>
                        <a:rPr lang="vi-VN" sz="1000" b="1" dirty="0">
                          <a:effectLst/>
                        </a:rPr>
                        <a:t>Thái độ thực tập</a:t>
                      </a:r>
                      <a:r>
                        <a:rPr lang="en-US" sz="1100" b="1" dirty="0">
                          <a:solidFill>
                            <a:srgbClr val="FF0000"/>
                          </a:solidFill>
                          <a:effectLst/>
                        </a:rPr>
                        <a:t> 				      (X2)</a:t>
                      </a:r>
                      <a:endParaRPr lang="en-US" sz="1400" b="1" dirty="0">
                        <a:solidFill>
                          <a:srgbClr val="FF0000"/>
                        </a:solidFill>
                        <a:effectLst/>
                      </a:endParaRPr>
                    </a:p>
                    <a:p>
                      <a:pPr marL="80645" marR="0" indent="0" algn="just">
                        <a:spcBef>
                          <a:spcPts val="0"/>
                        </a:spcBef>
                        <a:spcAft>
                          <a:spcPts val="0"/>
                        </a:spcAft>
                        <a:buFont typeface="Arial" panose="020B0604020202020204" pitchFamily="34" charset="0"/>
                        <a:buNone/>
                      </a:pPr>
                      <a:r>
                        <a:rPr lang="vi-VN" sz="1000" b="1" dirty="0">
                          <a:effectLst/>
                        </a:rPr>
                        <a:t>(trung thực, tác phong chuyên nghiệp, thân thiện, ý thức kỷ luật, chủ động học hỏi, sáng tạo, yêu thích công việc…)</a:t>
                      </a:r>
                      <a:endParaRPr lang="en-US" sz="1100" b="1" dirty="0">
                        <a:effectLst/>
                        <a:latin typeface="Carlito"/>
                        <a:ea typeface="Carlito"/>
                        <a:cs typeface="Carlito"/>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1</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2</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3</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4</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5</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463646"/>
                  </a:ext>
                </a:extLst>
              </a:tr>
              <a:tr h="638233">
                <a:tc>
                  <a:txBody>
                    <a:bodyPr/>
                    <a:lstStyle/>
                    <a:p>
                      <a:pPr marL="0" marR="0" lvl="0" indent="0" algn="just">
                        <a:spcBef>
                          <a:spcPts val="0"/>
                        </a:spcBef>
                        <a:spcAft>
                          <a:spcPts val="0"/>
                        </a:spcAft>
                        <a:buFont typeface="Arial" panose="020B0604020202020204" pitchFamily="34" charset="0"/>
                        <a:buNone/>
                      </a:pPr>
                      <a:r>
                        <a:rPr lang="vi-VN" sz="1000" b="1">
                          <a:effectLst/>
                        </a:rPr>
                        <a:t>Mức độ hoàn thành nhiệm vụ</a:t>
                      </a:r>
                      <a:endParaRPr lang="en-US" sz="1100" b="1">
                        <a:effectLst/>
                      </a:endParaRPr>
                    </a:p>
                    <a:p>
                      <a:pPr marL="80645" marR="0" indent="0" algn="just">
                        <a:spcBef>
                          <a:spcPts val="0"/>
                        </a:spcBef>
                        <a:spcAft>
                          <a:spcPts val="0"/>
                        </a:spcAft>
                        <a:buFont typeface="Arial" panose="020B0604020202020204" pitchFamily="34" charset="0"/>
                        <a:buNone/>
                      </a:pPr>
                      <a:r>
                        <a:rPr lang="vi-VN" sz="1000" b="1">
                          <a:effectLst/>
                        </a:rPr>
                        <a:t>(thực hiện công việc đúng yêu cầu, đúng thời hạn, đảm bảo chất lượng công việc)</a:t>
                      </a:r>
                      <a:endParaRPr lang="en-US" sz="1100" b="1">
                        <a:effectLst/>
                        <a:latin typeface="Carlito"/>
                        <a:ea typeface="Carlito"/>
                        <a:cs typeface="Carlito"/>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1</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2</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3</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4</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9210" marR="0" algn="ctr" defTabSz="685800" rtl="0" eaLnBrk="1" latinLnBrk="0" hangingPunct="1">
                        <a:lnSpc>
                          <a:spcPts val="1325"/>
                        </a:lnSpc>
                        <a:spcBef>
                          <a:spcPts val="35"/>
                        </a:spcBef>
                        <a:spcAft>
                          <a:spcPts val="0"/>
                        </a:spcAft>
                      </a:pPr>
                      <a:r>
                        <a:rPr lang="vi-VN" sz="1000" b="0" kern="1200">
                          <a:solidFill>
                            <a:schemeClr val="tx1"/>
                          </a:solidFill>
                          <a:effectLst/>
                          <a:latin typeface="+mj-lt"/>
                          <a:ea typeface="+mn-ea"/>
                          <a:cs typeface="+mn-cs"/>
                        </a:rPr>
                        <a:t>5</a:t>
                      </a:r>
                      <a:endParaRPr lang="en-US" sz="1000" b="0" kern="120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6660214"/>
                  </a:ext>
                </a:extLst>
              </a:tr>
              <a:tr h="638233">
                <a:tc>
                  <a:txBody>
                    <a:bodyPr/>
                    <a:lstStyle/>
                    <a:p>
                      <a:pPr marL="0" marR="0" lvl="0" indent="0" algn="just"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vi-VN" sz="1000" b="1" dirty="0">
                          <a:effectLst/>
                        </a:rPr>
                        <a:t>Hiệu quả đóng góp của khóa luận tốt nghiệp đối với công ty</a:t>
                      </a:r>
                      <a:r>
                        <a:rPr lang="en-US" sz="1000" b="1" dirty="0">
                          <a:effectLst/>
                        </a:rPr>
                        <a:t> </a:t>
                      </a:r>
                      <a:r>
                        <a:rPr lang="en-US" sz="1100" b="1" dirty="0">
                          <a:solidFill>
                            <a:srgbClr val="FF0000"/>
                          </a:solidFill>
                          <a:effectLst/>
                        </a:rPr>
                        <a:t> (X2)</a:t>
                      </a:r>
                      <a:endParaRPr lang="en-US" sz="1100" b="1" dirty="0">
                        <a:effectLst/>
                      </a:endParaRPr>
                    </a:p>
                    <a:p>
                      <a:pPr marL="80645" marR="0" indent="0" algn="just">
                        <a:spcBef>
                          <a:spcPts val="0"/>
                        </a:spcBef>
                        <a:spcAft>
                          <a:spcPts val="0"/>
                        </a:spcAft>
                        <a:buFont typeface="Arial" panose="020B0604020202020204" pitchFamily="34" charset="0"/>
                        <a:buNone/>
                      </a:pPr>
                      <a:r>
                        <a:rPr lang="vi-VN" sz="1000" b="1" dirty="0">
                          <a:effectLst/>
                        </a:rPr>
                        <a:t>(đề tài thú vị, cần thiết; thể hiện hiểu biết tốt về DN; giải pháp khả thi, thực tiễn; hiệu quả đóng góp cao)</a:t>
                      </a:r>
                      <a:endParaRPr lang="en-US" sz="1100" b="1" dirty="0">
                        <a:effectLst/>
                        <a:latin typeface="Carlito"/>
                        <a:ea typeface="Carlito"/>
                        <a:cs typeface="Carlito"/>
                      </a:endParaRPr>
                    </a:p>
                  </a:txBody>
                  <a:tcPr marL="0" marR="0" marT="0" marB="0" anchor="ctr">
                    <a:lnT w="12700" cap="flat" cmpd="sng" algn="ctr">
                      <a:solidFill>
                        <a:schemeClr val="tx1"/>
                      </a:solidFill>
                      <a:prstDash val="solid"/>
                      <a:round/>
                      <a:headEnd type="none" w="med" len="med"/>
                      <a:tailEnd type="none" w="med" len="med"/>
                    </a:lnT>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1</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2</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3</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4</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tcPr>
                </a:tc>
                <a:tc>
                  <a:txBody>
                    <a:bodyPr/>
                    <a:lstStyle/>
                    <a:p>
                      <a:pPr marL="29210" marR="0" algn="ctr" defTabSz="685800" rtl="0" eaLnBrk="1" latinLnBrk="0" hangingPunct="1">
                        <a:lnSpc>
                          <a:spcPts val="1325"/>
                        </a:lnSpc>
                        <a:spcBef>
                          <a:spcPts val="35"/>
                        </a:spcBef>
                        <a:spcAft>
                          <a:spcPts val="0"/>
                        </a:spcAft>
                      </a:pPr>
                      <a:r>
                        <a:rPr lang="vi-VN" sz="1000" b="1" kern="1200" dirty="0">
                          <a:solidFill>
                            <a:schemeClr val="tx1"/>
                          </a:solidFill>
                          <a:effectLst/>
                          <a:latin typeface="+mj-lt"/>
                          <a:ea typeface="+mn-ea"/>
                          <a:cs typeface="+mn-cs"/>
                        </a:rPr>
                        <a:t>5</a:t>
                      </a:r>
                      <a:endParaRPr lang="en-US" sz="1000" b="1" kern="1200" dirty="0">
                        <a:solidFill>
                          <a:schemeClr val="tx1"/>
                        </a:solidFill>
                        <a:effectLst/>
                        <a:latin typeface="+mj-lt"/>
                        <a:ea typeface="+mn-ea"/>
                        <a:cs typeface="+mn-cs"/>
                      </a:endParaRPr>
                    </a:p>
                  </a:txBody>
                  <a:tcPr marL="0" marR="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92932720"/>
                  </a:ext>
                </a:extLst>
              </a:tr>
            </a:tbl>
          </a:graphicData>
        </a:graphic>
      </p:graphicFrame>
    </p:spTree>
    <p:extLst>
      <p:ext uri="{BB962C8B-B14F-4D97-AF65-F5344CB8AC3E}">
        <p14:creationId xmlns:p14="http://schemas.microsoft.com/office/powerpoint/2010/main" val="9831514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795A9-03D5-415C-BA09-BA757F421535}"/>
              </a:ext>
            </a:extLst>
          </p:cNvPr>
          <p:cNvSpPr>
            <a:spLocks noGrp="1"/>
          </p:cNvSpPr>
          <p:nvPr>
            <p:ph type="title"/>
          </p:nvPr>
        </p:nvSpPr>
        <p:spPr/>
        <p:txBody>
          <a:bodyPr>
            <a:normAutofit/>
          </a:bodyPr>
          <a:lstStyle/>
          <a:p>
            <a:r>
              <a:rPr lang="en-US" sz="3200" b="1">
                <a:solidFill>
                  <a:srgbClr val="00B050"/>
                </a:solidFill>
                <a:latin typeface="Times" panose="02020603050405020304" pitchFamily="18" charset="0"/>
                <a:ea typeface="Tahoma" panose="020B0604030504040204" pitchFamily="34" charset="0"/>
                <a:cs typeface="Times" panose="02020603050405020304" pitchFamily="18" charset="0"/>
              </a:rPr>
              <a:t>Tiêu chí đánh giá KLTN của Thực tập TN</a:t>
            </a:r>
          </a:p>
        </p:txBody>
      </p:sp>
      <p:sp>
        <p:nvSpPr>
          <p:cNvPr id="3" name="Content Placeholder 2">
            <a:extLst>
              <a:ext uri="{FF2B5EF4-FFF2-40B4-BE49-F238E27FC236}">
                <a16:creationId xmlns:a16="http://schemas.microsoft.com/office/drawing/2014/main" id="{03049883-EAC5-4F57-88EF-3326467C6098}"/>
              </a:ext>
            </a:extLst>
          </p:cNvPr>
          <p:cNvSpPr>
            <a:spLocks noGrp="1"/>
          </p:cNvSpPr>
          <p:nvPr>
            <p:ph idx="1"/>
          </p:nvPr>
        </p:nvSpPr>
        <p:spPr>
          <a:xfrm>
            <a:off x="712626" y="1517714"/>
            <a:ext cx="7886700" cy="4855093"/>
          </a:xfrm>
        </p:spPr>
        <p:txBody>
          <a:bodyPr>
            <a:normAutofit fontScale="77500" lnSpcReduction="20000"/>
          </a:bodyPr>
          <a:lstStyle/>
          <a:p>
            <a:pPr marL="0" indent="0">
              <a:buNone/>
            </a:pPr>
            <a:r>
              <a:rPr lang="en-US" b="1" dirty="0"/>
              <a:t>1. </a:t>
            </a:r>
            <a:r>
              <a:rPr lang="en-US" b="1" dirty="0" err="1"/>
              <a:t>Nội</a:t>
            </a:r>
            <a:r>
              <a:rPr lang="en-US" b="1" dirty="0"/>
              <a:t> dung  (~40%)</a:t>
            </a:r>
            <a:endParaRPr lang="en-US" dirty="0"/>
          </a:p>
          <a:p>
            <a:pPr marL="0" indent="0">
              <a:buNone/>
            </a:pPr>
            <a:r>
              <a:rPr lang="vi-VN" i="1" dirty="0"/>
              <a:t>(hiểu biết về doanh nghiệp tốt, nội dung mang tính thực tiễn cao, phù hợp với chương trính đào tạo, tính logic, tính đầy đủ, tính sáng tạo trong xác định vấn đề hoặc xây dựng giải pháp…) </a:t>
            </a:r>
            <a:endParaRPr lang="en-US" i="1" dirty="0"/>
          </a:p>
          <a:p>
            <a:pPr marL="0" indent="0">
              <a:buNone/>
            </a:pPr>
            <a:endParaRPr lang="en-US" i="1" dirty="0"/>
          </a:p>
          <a:p>
            <a:pPr marL="0" indent="0">
              <a:buNone/>
            </a:pPr>
            <a:r>
              <a:rPr lang="en-US" b="1" dirty="0"/>
              <a:t>2. </a:t>
            </a:r>
            <a:r>
              <a:rPr lang="en-US" b="1" dirty="0" err="1"/>
              <a:t>Kỹ</a:t>
            </a:r>
            <a:r>
              <a:rPr lang="en-US" b="1" dirty="0"/>
              <a:t> </a:t>
            </a:r>
            <a:r>
              <a:rPr lang="en-US" b="1" dirty="0" err="1"/>
              <a:t>năng</a:t>
            </a:r>
            <a:r>
              <a:rPr lang="en-US" b="1" dirty="0"/>
              <a:t> </a:t>
            </a:r>
            <a:r>
              <a:rPr lang="en-US" b="1" dirty="0" err="1"/>
              <a:t>nghiên</a:t>
            </a:r>
            <a:r>
              <a:rPr lang="en-US" b="1" dirty="0"/>
              <a:t> </a:t>
            </a:r>
            <a:r>
              <a:rPr lang="en-US" b="1" dirty="0" err="1"/>
              <a:t>cứu</a:t>
            </a:r>
            <a:r>
              <a:rPr lang="en-US" b="1" dirty="0"/>
              <a:t> </a:t>
            </a:r>
            <a:r>
              <a:rPr lang="en-US" b="1" dirty="0" err="1"/>
              <a:t>độc</a:t>
            </a:r>
            <a:r>
              <a:rPr lang="en-US" b="1" dirty="0"/>
              <a:t> </a:t>
            </a:r>
            <a:r>
              <a:rPr lang="en-US" b="1" dirty="0" err="1"/>
              <a:t>lập</a:t>
            </a:r>
            <a:r>
              <a:rPr lang="en-US" b="1" dirty="0"/>
              <a:t> (~20%)</a:t>
            </a:r>
          </a:p>
          <a:p>
            <a:pPr marL="0" indent="0">
              <a:buNone/>
            </a:pPr>
            <a:r>
              <a:rPr lang="vi-VN" i="1" dirty="0"/>
              <a:t>(tìm kiếm tài liệu đầy đủ và phù hợp, phân tích/đánh giá thông tin, phương pháp nghiên cứu phù hợp, hoàn thành bám sát tiến độ kế hoạch…) </a:t>
            </a:r>
            <a:r>
              <a:rPr lang="vi-VN" dirty="0"/>
              <a:t>	</a:t>
            </a:r>
            <a:endParaRPr lang="en-US" dirty="0"/>
          </a:p>
          <a:p>
            <a:pPr marL="0" indent="0">
              <a:buNone/>
            </a:pPr>
            <a:endParaRPr lang="vi-VN" dirty="0"/>
          </a:p>
          <a:p>
            <a:pPr marL="0" indent="0">
              <a:buNone/>
            </a:pPr>
            <a:r>
              <a:rPr lang="en-US" b="1" dirty="0"/>
              <a:t>3. </a:t>
            </a:r>
            <a:r>
              <a:rPr lang="en-US" b="1" dirty="0" err="1"/>
              <a:t>Kỹ</a:t>
            </a:r>
            <a:r>
              <a:rPr lang="en-US" b="1" dirty="0"/>
              <a:t> </a:t>
            </a:r>
            <a:r>
              <a:rPr lang="en-US" b="1" dirty="0" err="1"/>
              <a:t>năng</a:t>
            </a:r>
            <a:r>
              <a:rPr lang="en-US" b="1" dirty="0"/>
              <a:t> </a:t>
            </a:r>
            <a:r>
              <a:rPr lang="en-US" b="1" dirty="0" err="1"/>
              <a:t>giải</a:t>
            </a:r>
            <a:r>
              <a:rPr lang="en-US" b="1" dirty="0"/>
              <a:t> </a:t>
            </a:r>
            <a:r>
              <a:rPr lang="en-US" b="1" dirty="0" err="1"/>
              <a:t>quyết</a:t>
            </a:r>
            <a:r>
              <a:rPr lang="en-US" b="1" dirty="0"/>
              <a:t> </a:t>
            </a:r>
            <a:r>
              <a:rPr lang="en-US" b="1" dirty="0" err="1"/>
              <a:t>vấn</a:t>
            </a:r>
            <a:r>
              <a:rPr lang="en-US" b="1" dirty="0"/>
              <a:t> </a:t>
            </a:r>
            <a:r>
              <a:rPr lang="en-US" b="1" dirty="0" err="1"/>
              <a:t>đề</a:t>
            </a:r>
            <a:r>
              <a:rPr lang="en-US" b="1" dirty="0"/>
              <a:t>  (~20%)</a:t>
            </a:r>
            <a:endParaRPr lang="en-US" dirty="0"/>
          </a:p>
          <a:p>
            <a:pPr marL="0" indent="0">
              <a:buNone/>
            </a:pPr>
            <a:r>
              <a:rPr lang="vi-VN" i="1" dirty="0"/>
              <a:t>(xác định vấn đề chính xác, xây dựng cơ sở đề xuất phù hợp với chuyên môn, xây dựng và chi tiết hóa bộ giải pháp mang tính thực tiễn và khả thi…)</a:t>
            </a:r>
            <a:endParaRPr lang="en-US" i="1" dirty="0"/>
          </a:p>
          <a:p>
            <a:pPr marL="0" indent="0">
              <a:buNone/>
            </a:pPr>
            <a:endParaRPr lang="vi-VN" dirty="0"/>
          </a:p>
          <a:p>
            <a:pPr marL="0" indent="0">
              <a:buNone/>
            </a:pPr>
            <a:r>
              <a:rPr lang="en-US" b="1" dirty="0"/>
              <a:t>4. </a:t>
            </a:r>
            <a:r>
              <a:rPr lang="en-US" b="1" dirty="0" err="1"/>
              <a:t>Hình</a:t>
            </a:r>
            <a:r>
              <a:rPr lang="en-US" b="1" dirty="0"/>
              <a:t> </a:t>
            </a:r>
            <a:r>
              <a:rPr lang="en-US" b="1" dirty="0" err="1"/>
              <a:t>thức</a:t>
            </a:r>
            <a:r>
              <a:rPr lang="en-US" b="1" dirty="0"/>
              <a:t> </a:t>
            </a:r>
            <a:r>
              <a:rPr lang="en-US" b="1" dirty="0" err="1"/>
              <a:t>trình</a:t>
            </a:r>
            <a:r>
              <a:rPr lang="en-US" b="1" dirty="0"/>
              <a:t> </a:t>
            </a:r>
            <a:r>
              <a:rPr lang="en-US" b="1" dirty="0" err="1"/>
              <a:t>bày</a:t>
            </a:r>
            <a:r>
              <a:rPr lang="en-US" b="1" dirty="0"/>
              <a:t> (~10%)</a:t>
            </a:r>
            <a:endParaRPr lang="en-US" dirty="0"/>
          </a:p>
          <a:p>
            <a:pPr marL="0" indent="0">
              <a:buNone/>
            </a:pPr>
            <a:r>
              <a:rPr lang="en-US" i="1" dirty="0"/>
              <a:t>(</a:t>
            </a:r>
            <a:r>
              <a:rPr lang="en-US" i="1" dirty="0" err="1"/>
              <a:t>văn</a:t>
            </a:r>
            <a:r>
              <a:rPr lang="en-US" i="1" dirty="0"/>
              <a:t> </a:t>
            </a:r>
            <a:r>
              <a:rPr lang="en-US" i="1" dirty="0" err="1"/>
              <a:t>phong</a:t>
            </a:r>
            <a:r>
              <a:rPr lang="en-US" i="1" dirty="0"/>
              <a:t> </a:t>
            </a:r>
            <a:r>
              <a:rPr lang="en-US" i="1" dirty="0" err="1"/>
              <a:t>rõ</a:t>
            </a:r>
            <a:r>
              <a:rPr lang="en-US" i="1" dirty="0"/>
              <a:t> </a:t>
            </a:r>
            <a:r>
              <a:rPr lang="en-US" i="1" dirty="0" err="1"/>
              <a:t>ràng</a:t>
            </a:r>
            <a:r>
              <a:rPr lang="en-US" i="1" dirty="0"/>
              <a:t>, </a:t>
            </a:r>
            <a:r>
              <a:rPr lang="en-US" i="1" dirty="0" err="1"/>
              <a:t>súc</a:t>
            </a:r>
            <a:r>
              <a:rPr lang="en-US" i="1" dirty="0"/>
              <a:t> </a:t>
            </a:r>
            <a:r>
              <a:rPr lang="en-US" i="1" dirty="0" err="1"/>
              <a:t>tích</a:t>
            </a:r>
            <a:r>
              <a:rPr lang="en-US" i="1" dirty="0"/>
              <a:t>, </a:t>
            </a:r>
            <a:r>
              <a:rPr lang="en-US" i="1" dirty="0" err="1"/>
              <a:t>không</a:t>
            </a:r>
            <a:r>
              <a:rPr lang="en-US" i="1" dirty="0"/>
              <a:t> </a:t>
            </a:r>
            <a:r>
              <a:rPr lang="en-US" i="1" dirty="0" err="1"/>
              <a:t>có</a:t>
            </a:r>
            <a:r>
              <a:rPr lang="en-US" i="1" dirty="0"/>
              <a:t> </a:t>
            </a:r>
            <a:r>
              <a:rPr lang="en-US" i="1" dirty="0" err="1"/>
              <a:t>lỗi</a:t>
            </a:r>
            <a:r>
              <a:rPr lang="en-US" i="1" dirty="0"/>
              <a:t> </a:t>
            </a:r>
            <a:r>
              <a:rPr lang="en-US" i="1" dirty="0" err="1"/>
              <a:t>ngữ</a:t>
            </a:r>
            <a:r>
              <a:rPr lang="en-US" i="1" dirty="0"/>
              <a:t> </a:t>
            </a:r>
            <a:r>
              <a:rPr lang="en-US" i="1" dirty="0" err="1"/>
              <a:t>pháp</a:t>
            </a:r>
            <a:r>
              <a:rPr lang="en-US" i="1" dirty="0"/>
              <a:t>, </a:t>
            </a:r>
            <a:r>
              <a:rPr lang="en-US" i="1" dirty="0" err="1"/>
              <a:t>văn</a:t>
            </a:r>
            <a:r>
              <a:rPr lang="en-US" i="1" dirty="0"/>
              <a:t> </a:t>
            </a:r>
            <a:r>
              <a:rPr lang="en-US" i="1" dirty="0" err="1"/>
              <a:t>phạm,trình</a:t>
            </a:r>
            <a:r>
              <a:rPr lang="en-US" i="1" dirty="0"/>
              <a:t> </a:t>
            </a:r>
            <a:r>
              <a:rPr lang="en-US" i="1" dirty="0" err="1"/>
              <a:t>bày</a:t>
            </a:r>
            <a:r>
              <a:rPr lang="en-US" i="1" dirty="0"/>
              <a:t> </a:t>
            </a:r>
            <a:r>
              <a:rPr lang="en-US" i="1" dirty="0" err="1"/>
              <a:t>theo</a:t>
            </a:r>
            <a:r>
              <a:rPr lang="en-US" i="1" dirty="0"/>
              <a:t> </a:t>
            </a:r>
            <a:r>
              <a:rPr lang="en-US" i="1" dirty="0" err="1"/>
              <a:t>đúng</a:t>
            </a:r>
            <a:r>
              <a:rPr lang="en-US" i="1" dirty="0"/>
              <a:t> </a:t>
            </a:r>
            <a:r>
              <a:rPr lang="en-US" i="1" dirty="0" err="1"/>
              <a:t>quy</a:t>
            </a:r>
            <a:r>
              <a:rPr lang="en-US" i="1" dirty="0"/>
              <a:t> </a:t>
            </a:r>
            <a:r>
              <a:rPr lang="en-US" i="1" dirty="0" err="1"/>
              <a:t>định</a:t>
            </a:r>
            <a:r>
              <a:rPr lang="en-US" i="1" dirty="0"/>
              <a:t>….) </a:t>
            </a:r>
          </a:p>
          <a:p>
            <a:pPr marL="0" indent="0">
              <a:buNone/>
            </a:pPr>
            <a:endParaRPr lang="en-US" dirty="0"/>
          </a:p>
          <a:p>
            <a:pPr marL="0" indent="0">
              <a:buNone/>
            </a:pPr>
            <a:r>
              <a:rPr lang="sv-SE" b="1" dirty="0"/>
              <a:t>5. Thái độ, hành vi </a:t>
            </a:r>
            <a:r>
              <a:rPr lang="en-US" b="1" dirty="0"/>
              <a:t>(~10%)</a:t>
            </a:r>
            <a:endParaRPr lang="en-US" dirty="0"/>
          </a:p>
          <a:p>
            <a:pPr marL="0" indent="0">
              <a:buNone/>
            </a:pPr>
            <a:r>
              <a:rPr lang="en-US" i="1" dirty="0"/>
              <a:t>(</a:t>
            </a:r>
            <a:r>
              <a:rPr lang="en-US" i="1" dirty="0" err="1"/>
              <a:t>chuyên</a:t>
            </a:r>
            <a:r>
              <a:rPr lang="en-US" i="1" dirty="0"/>
              <a:t> </a:t>
            </a:r>
            <a:r>
              <a:rPr lang="en-US" i="1" dirty="0" err="1"/>
              <a:t>nghiệp</a:t>
            </a:r>
            <a:r>
              <a:rPr lang="en-US" i="1" dirty="0"/>
              <a:t>, </a:t>
            </a:r>
            <a:r>
              <a:rPr lang="en-US" i="1" dirty="0" err="1"/>
              <a:t>trung</a:t>
            </a:r>
            <a:r>
              <a:rPr lang="en-US" i="1" dirty="0"/>
              <a:t> </a:t>
            </a:r>
            <a:r>
              <a:rPr lang="en-US" i="1" dirty="0" err="1"/>
              <a:t>thực</a:t>
            </a:r>
            <a:r>
              <a:rPr lang="en-US" i="1" dirty="0"/>
              <a:t>, </a:t>
            </a:r>
            <a:r>
              <a:rPr lang="en-US" i="1" dirty="0" err="1"/>
              <a:t>cầu</a:t>
            </a:r>
            <a:r>
              <a:rPr lang="en-US" i="1" dirty="0"/>
              <a:t> </a:t>
            </a:r>
            <a:r>
              <a:rPr lang="en-US" i="1" dirty="0" err="1"/>
              <a:t>tiến</a:t>
            </a:r>
            <a:r>
              <a:rPr lang="en-US" i="1" dirty="0"/>
              <a:t>, </a:t>
            </a:r>
            <a:r>
              <a:rPr lang="en-US" i="1" dirty="0" err="1"/>
              <a:t>quản</a:t>
            </a:r>
            <a:r>
              <a:rPr lang="en-US" i="1" dirty="0"/>
              <a:t> </a:t>
            </a:r>
            <a:r>
              <a:rPr lang="en-US" i="1" dirty="0" err="1"/>
              <a:t>trị</a:t>
            </a:r>
            <a:r>
              <a:rPr lang="en-US" i="1" dirty="0"/>
              <a:t> </a:t>
            </a:r>
            <a:r>
              <a:rPr lang="en-US" i="1" dirty="0" err="1"/>
              <a:t>thời</a:t>
            </a:r>
            <a:r>
              <a:rPr lang="en-US" i="1" dirty="0"/>
              <a:t> </a:t>
            </a:r>
            <a:r>
              <a:rPr lang="en-US" i="1" dirty="0" err="1"/>
              <a:t>gian</a:t>
            </a:r>
            <a:r>
              <a:rPr lang="en-US" i="1" dirty="0"/>
              <a:t>, </a:t>
            </a:r>
            <a:r>
              <a:rPr lang="en-US" i="1" dirty="0" err="1"/>
              <a:t>chủ</a:t>
            </a:r>
            <a:r>
              <a:rPr lang="en-US" i="1" dirty="0"/>
              <a:t> </a:t>
            </a:r>
            <a:r>
              <a:rPr lang="en-US" i="1" dirty="0" err="1"/>
              <a:t>động</a:t>
            </a:r>
            <a:r>
              <a:rPr lang="en-US" i="1" dirty="0"/>
              <a:t>, </a:t>
            </a:r>
            <a:r>
              <a:rPr lang="en-US" i="1" dirty="0" err="1"/>
              <a:t>tích</a:t>
            </a:r>
            <a:r>
              <a:rPr lang="en-US" i="1" dirty="0"/>
              <a:t> </a:t>
            </a:r>
            <a:r>
              <a:rPr lang="en-US" i="1" dirty="0" err="1"/>
              <a:t>cực</a:t>
            </a:r>
            <a:r>
              <a:rPr lang="en-US" i="1" dirty="0"/>
              <a:t>)</a:t>
            </a:r>
            <a:endParaRPr lang="en-US" dirty="0"/>
          </a:p>
        </p:txBody>
      </p:sp>
      <p:sp>
        <p:nvSpPr>
          <p:cNvPr id="4" name="Slide Number Placeholder 3">
            <a:extLst>
              <a:ext uri="{FF2B5EF4-FFF2-40B4-BE49-F238E27FC236}">
                <a16:creationId xmlns:a16="http://schemas.microsoft.com/office/drawing/2014/main" id="{33C941F5-C6B7-4FE4-867A-5E7B123BE08E}"/>
              </a:ext>
            </a:extLst>
          </p:cNvPr>
          <p:cNvSpPr>
            <a:spLocks noGrp="1"/>
          </p:cNvSpPr>
          <p:nvPr>
            <p:ph type="sldNum" sz="quarter" idx="12"/>
          </p:nvPr>
        </p:nvSpPr>
        <p:spPr/>
        <p:txBody>
          <a:bodyPr/>
          <a:lstStyle/>
          <a:p>
            <a:fld id="{5D84065D-F351-4B03-BD91-D8A6B8D4B362}" type="slidenum">
              <a:rPr lang="en-US" smtClean="0"/>
              <a:pPr/>
              <a:t>35</a:t>
            </a:fld>
            <a:endParaRPr lang="en-US" dirty="0"/>
          </a:p>
        </p:txBody>
      </p:sp>
      <p:sp>
        <p:nvSpPr>
          <p:cNvPr id="5" name="Date Placeholder 3">
            <a:extLst>
              <a:ext uri="{FF2B5EF4-FFF2-40B4-BE49-F238E27FC236}">
                <a16:creationId xmlns:a16="http://schemas.microsoft.com/office/drawing/2014/main" id="{75374200-A3EA-812B-7B67-773A2CBEAEDD}"/>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23341023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620D8-F564-D085-452E-2468E67C4BD3}"/>
              </a:ext>
            </a:extLst>
          </p:cNvPr>
          <p:cNvSpPr>
            <a:spLocks noGrp="1"/>
          </p:cNvSpPr>
          <p:nvPr>
            <p:ph type="title"/>
          </p:nvPr>
        </p:nvSpPr>
        <p:spPr/>
        <p:txBody>
          <a:bodyPr/>
          <a:lstStyle/>
          <a:p>
            <a:r>
              <a:rPr lang="en-US"/>
              <a:t>Yêu cầu về APA và chống đạo văn</a:t>
            </a:r>
          </a:p>
        </p:txBody>
      </p:sp>
      <p:sp>
        <p:nvSpPr>
          <p:cNvPr id="3" name="Content Placeholder 2">
            <a:extLst>
              <a:ext uri="{FF2B5EF4-FFF2-40B4-BE49-F238E27FC236}">
                <a16:creationId xmlns:a16="http://schemas.microsoft.com/office/drawing/2014/main" id="{614BAE26-EDDF-CF6D-9957-B09BEE8E6A14}"/>
              </a:ext>
            </a:extLst>
          </p:cNvPr>
          <p:cNvSpPr>
            <a:spLocks noGrp="1"/>
          </p:cNvSpPr>
          <p:nvPr>
            <p:ph idx="1"/>
          </p:nvPr>
        </p:nvSpPr>
        <p:spPr/>
        <p:txBody>
          <a:bodyPr/>
          <a:lstStyle/>
          <a:p>
            <a:r>
              <a:rPr lang="en-US" dirty="0"/>
              <a:t>Sinh </a:t>
            </a:r>
            <a:r>
              <a:rPr lang="en-US" dirty="0" err="1"/>
              <a:t>viên</a:t>
            </a:r>
            <a:r>
              <a:rPr lang="en-US" dirty="0"/>
              <a:t> </a:t>
            </a:r>
            <a:r>
              <a:rPr lang="en-US" dirty="0" err="1"/>
              <a:t>tham</a:t>
            </a:r>
            <a:r>
              <a:rPr lang="en-US" dirty="0"/>
              <a:t> </a:t>
            </a:r>
            <a:r>
              <a:rPr lang="en-US" dirty="0" err="1"/>
              <a:t>khảo</a:t>
            </a:r>
            <a:r>
              <a:rPr lang="en-US" dirty="0"/>
              <a:t> </a:t>
            </a:r>
            <a:r>
              <a:rPr lang="en-US" dirty="0" err="1"/>
              <a:t>thêm</a:t>
            </a:r>
            <a:r>
              <a:rPr lang="en-US" dirty="0"/>
              <a:t> </a:t>
            </a:r>
            <a:r>
              <a:rPr lang="vi-VN" dirty="0">
                <a:hlinkClick r:id="rId2"/>
              </a:rPr>
              <a:t>TÀI LIỆU HƯỚNG DẪN THỰC HIỆN BÁO CÁO HKDN – KLTN</a:t>
            </a:r>
            <a:r>
              <a:rPr lang="en-US" dirty="0">
                <a:hlinkClick r:id="rId2"/>
              </a:rPr>
              <a:t> </a:t>
            </a:r>
            <a:r>
              <a:rPr lang="en-US" dirty="0" err="1"/>
              <a:t>năm</a:t>
            </a:r>
            <a:r>
              <a:rPr lang="en-US" dirty="0"/>
              <a:t> 2024</a:t>
            </a:r>
          </a:p>
        </p:txBody>
      </p:sp>
      <p:sp>
        <p:nvSpPr>
          <p:cNvPr id="4" name="Slide Number Placeholder 3">
            <a:extLst>
              <a:ext uri="{FF2B5EF4-FFF2-40B4-BE49-F238E27FC236}">
                <a16:creationId xmlns:a16="http://schemas.microsoft.com/office/drawing/2014/main" id="{B7A87924-452E-F9D8-DD72-D4B0435BDD88}"/>
              </a:ext>
            </a:extLst>
          </p:cNvPr>
          <p:cNvSpPr>
            <a:spLocks noGrp="1"/>
          </p:cNvSpPr>
          <p:nvPr>
            <p:ph type="sldNum" sz="quarter" idx="12"/>
          </p:nvPr>
        </p:nvSpPr>
        <p:spPr/>
        <p:txBody>
          <a:bodyPr/>
          <a:lstStyle/>
          <a:p>
            <a:fld id="{5D84065D-F351-4B03-BD91-D8A6B8D4B362}" type="slidenum">
              <a:rPr lang="en-US" smtClean="0"/>
              <a:pPr/>
              <a:t>36</a:t>
            </a:fld>
            <a:endParaRPr lang="en-US" dirty="0"/>
          </a:p>
        </p:txBody>
      </p:sp>
    </p:spTree>
    <p:extLst>
      <p:ext uri="{BB962C8B-B14F-4D97-AF65-F5344CB8AC3E}">
        <p14:creationId xmlns:p14="http://schemas.microsoft.com/office/powerpoint/2010/main" val="2298876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b="1" dirty="0">
                <a:solidFill>
                  <a:schemeClr val="accent6">
                    <a:lumMod val="75000"/>
                  </a:schemeClr>
                </a:solidFill>
              </a:rPr>
              <a:t>THỰC TẬP TỐT NGHIỆP LÀ </a:t>
            </a:r>
            <a:r>
              <a:rPr lang="vi-VN" b="1">
                <a:solidFill>
                  <a:schemeClr val="accent6">
                    <a:lumMod val="75000"/>
                  </a:schemeClr>
                </a:solidFill>
              </a:rPr>
              <a:t>GÌ?</a:t>
            </a:r>
            <a:endParaRPr lang="en-US" dirty="0">
              <a:solidFill>
                <a:schemeClr val="accent6">
                  <a:lumMod val="75000"/>
                </a:schemeClr>
              </a:solidFill>
            </a:endParaRPr>
          </a:p>
        </p:txBody>
      </p:sp>
      <p:sp>
        <p:nvSpPr>
          <p:cNvPr id="3" name="Content Placeholder 2"/>
          <p:cNvSpPr>
            <a:spLocks noGrp="1"/>
          </p:cNvSpPr>
          <p:nvPr>
            <p:ph idx="1"/>
          </p:nvPr>
        </p:nvSpPr>
        <p:spPr>
          <a:xfrm>
            <a:off x="971551" y="1690689"/>
            <a:ext cx="7200897" cy="4590038"/>
          </a:xfrm>
        </p:spPr>
        <p:txBody>
          <a:bodyPr>
            <a:normAutofit/>
          </a:bodyPr>
          <a:lstStyle/>
          <a:p>
            <a:r>
              <a:rPr lang="vi-VN" sz="2000" dirty="0"/>
              <a:t>Thực tập tốt nghiệp là yêu cầu bắt buộc của chương trình cử nhân ngành </a:t>
            </a:r>
            <a:r>
              <a:rPr lang="en-US" sz="2000" dirty="0"/>
              <a:t>KDQT-</a:t>
            </a:r>
            <a:r>
              <a:rPr lang="vi-VN" sz="2000" dirty="0"/>
              <a:t>Marketing</a:t>
            </a:r>
            <a:r>
              <a:rPr lang="en-US" sz="2000" dirty="0"/>
              <a:t> </a:t>
            </a:r>
            <a:r>
              <a:rPr lang="en-US" sz="2000" dirty="0" err="1"/>
              <a:t>của</a:t>
            </a:r>
            <a:r>
              <a:rPr lang="en-US" sz="2000" dirty="0"/>
              <a:t> UEH</a:t>
            </a:r>
            <a:r>
              <a:rPr lang="vi-VN" sz="2000" dirty="0"/>
              <a:t>. </a:t>
            </a:r>
            <a:endParaRPr lang="en-US" sz="2000" dirty="0"/>
          </a:p>
          <a:p>
            <a:r>
              <a:rPr lang="vi-VN" sz="2000" dirty="0"/>
              <a:t>Đây là thời gian sinh viên được tiếp cận mới môi trường kinh doanh thực. </a:t>
            </a:r>
            <a:endParaRPr lang="en-US" sz="2000" dirty="0"/>
          </a:p>
          <a:p>
            <a:r>
              <a:rPr lang="vi-VN" sz="2000" dirty="0"/>
              <a:t>Dưới sự hướng dẫn của giảng viên và người phụ trách từ đơn vị thực tập, sinh viên sẽ phải làm việc tại một doanh nghiệp hay tổ chức có liên quan. </a:t>
            </a:r>
            <a:endParaRPr lang="en-US" sz="2000" dirty="0"/>
          </a:p>
          <a:p>
            <a:r>
              <a:rPr lang="vi-VN" sz="2000" dirty="0"/>
              <a:t>Công việc này áp dụng những gì bạn đã học trong chương trình học tập tại trường vào hoạt động tại đơn vị thực tập.</a:t>
            </a:r>
            <a:endParaRPr lang="en-US" sz="2000" dirty="0"/>
          </a:p>
          <a:p>
            <a:r>
              <a:rPr lang="vi-VN" sz="2000" dirty="0"/>
              <a:t>Kết quả của nhiệm vụ này thể hiện </a:t>
            </a:r>
            <a:r>
              <a:rPr lang="en-US" sz="2000" dirty="0"/>
              <a:t>qua </a:t>
            </a:r>
            <a:r>
              <a:rPr lang="en-US" sz="2000" dirty="0" err="1"/>
              <a:t>Khóa</a:t>
            </a:r>
            <a:r>
              <a:rPr lang="en-US" sz="2000" dirty="0"/>
              <a:t> </a:t>
            </a:r>
            <a:r>
              <a:rPr lang="en-US" sz="2000" dirty="0" err="1"/>
              <a:t>luận</a:t>
            </a:r>
            <a:r>
              <a:rPr lang="en-US" sz="2000" dirty="0"/>
              <a:t> </a:t>
            </a:r>
            <a:r>
              <a:rPr lang="en-US" sz="2000" dirty="0" err="1"/>
              <a:t>tốt</a:t>
            </a:r>
            <a:r>
              <a:rPr lang="en-US" sz="2000" dirty="0"/>
              <a:t> </a:t>
            </a:r>
            <a:r>
              <a:rPr lang="en-US" sz="2000" dirty="0" err="1"/>
              <a:t>nghiệp</a:t>
            </a:r>
            <a:r>
              <a:rPr lang="en-US" sz="2000" dirty="0"/>
              <a:t> </a:t>
            </a:r>
            <a:r>
              <a:rPr lang="vi-VN" sz="2000" dirty="0"/>
              <a:t>để hoàn thành một học phần của chương trình đào tạo.</a:t>
            </a:r>
            <a:endParaRPr lang="en-US" sz="2000" dirty="0"/>
          </a:p>
          <a:p>
            <a:endParaRPr lang="en-US" sz="2000" dirty="0"/>
          </a:p>
        </p:txBody>
      </p:sp>
      <p:sp>
        <p:nvSpPr>
          <p:cNvPr id="4" name="Date Placeholder 3">
            <a:extLst>
              <a:ext uri="{FF2B5EF4-FFF2-40B4-BE49-F238E27FC236}">
                <a16:creationId xmlns:a16="http://schemas.microsoft.com/office/drawing/2014/main" id="{2490C800-11B0-A376-3338-247A80726C94}"/>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3273299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8164368" cy="1325563"/>
          </a:xfrm>
        </p:spPr>
        <p:txBody>
          <a:bodyPr>
            <a:normAutofit/>
          </a:bodyPr>
          <a:lstStyle/>
          <a:p>
            <a:r>
              <a:rPr lang="vi-VN" sz="3200" b="1" dirty="0">
                <a:solidFill>
                  <a:schemeClr val="accent6">
                    <a:lumMod val="75000"/>
                  </a:schemeClr>
                </a:solidFill>
              </a:rPr>
              <a:t>MỤC TIÊU CỦA THỰC TẬP </a:t>
            </a:r>
            <a:r>
              <a:rPr lang="vi-VN" sz="3200" b="1">
                <a:solidFill>
                  <a:schemeClr val="accent6">
                    <a:lumMod val="75000"/>
                  </a:schemeClr>
                </a:solidFill>
              </a:rPr>
              <a:t>TỐT NGHIỆP</a:t>
            </a:r>
            <a:endParaRPr lang="en-US" sz="3200" dirty="0">
              <a:solidFill>
                <a:schemeClr val="accent6">
                  <a:lumMod val="75000"/>
                </a:schemeClr>
              </a:solidFill>
            </a:endParaRPr>
          </a:p>
        </p:txBody>
      </p:sp>
      <p:sp>
        <p:nvSpPr>
          <p:cNvPr id="3" name="Content Placeholder 2"/>
          <p:cNvSpPr>
            <a:spLocks noGrp="1"/>
          </p:cNvSpPr>
          <p:nvPr>
            <p:ph idx="1"/>
          </p:nvPr>
        </p:nvSpPr>
        <p:spPr/>
        <p:txBody>
          <a:bodyPr>
            <a:normAutofit/>
          </a:bodyPr>
          <a:lstStyle/>
          <a:p>
            <a:r>
              <a:rPr lang="vi-VN" dirty="0"/>
              <a:t>Thực tập tốt nghiệp để sinh viên có thể trở nên quen thuộc với nghề nghiệp và tham gia vào quá trình lao động; </a:t>
            </a:r>
            <a:endParaRPr lang="en-US" dirty="0"/>
          </a:p>
          <a:p>
            <a:r>
              <a:rPr lang="vi-VN" dirty="0"/>
              <a:t>Áp dụng kiến thức và/hoặc kỹ năng học được trong Trường.</a:t>
            </a:r>
            <a:endParaRPr lang="en-US" dirty="0"/>
          </a:p>
          <a:p>
            <a:r>
              <a:rPr lang="vi-VN" dirty="0"/>
              <a:t>Thực tập tốt nghiệp là một cơ hội để khám phá những kiến thức có giá trị trong thế giới thực. </a:t>
            </a:r>
            <a:endParaRPr lang="en-US" dirty="0"/>
          </a:p>
          <a:p>
            <a:r>
              <a:rPr lang="en-US" dirty="0"/>
              <a:t>Sinh </a:t>
            </a:r>
            <a:r>
              <a:rPr lang="en-US" dirty="0" err="1"/>
              <a:t>viên</a:t>
            </a:r>
            <a:r>
              <a:rPr lang="en-US" dirty="0"/>
              <a:t> </a:t>
            </a:r>
            <a:r>
              <a:rPr lang="en-US" dirty="0" err="1"/>
              <a:t>tích</a:t>
            </a:r>
            <a:r>
              <a:rPr lang="en-US" dirty="0"/>
              <a:t> </a:t>
            </a:r>
            <a:r>
              <a:rPr lang="en-US" dirty="0" err="1"/>
              <a:t>lũy</a:t>
            </a:r>
            <a:r>
              <a:rPr lang="en-US" dirty="0"/>
              <a:t> </a:t>
            </a:r>
            <a:r>
              <a:rPr lang="en-US" dirty="0" err="1"/>
              <a:t>thêm</a:t>
            </a:r>
            <a:r>
              <a:rPr lang="en-US" dirty="0"/>
              <a:t> </a:t>
            </a:r>
            <a:r>
              <a:rPr lang="vi-VN" dirty="0"/>
              <a:t>được kinh nghiệm làm việc trong lĩnh vực yêu thích và sẽ tạo liên lạc hữu ích khi bắt đầu tìm kiếm một công việc. </a:t>
            </a:r>
            <a:endParaRPr lang="en-US" dirty="0"/>
          </a:p>
        </p:txBody>
      </p:sp>
      <p:sp>
        <p:nvSpPr>
          <p:cNvPr id="4" name="Date Placeholder 3">
            <a:extLst>
              <a:ext uri="{FF2B5EF4-FFF2-40B4-BE49-F238E27FC236}">
                <a16:creationId xmlns:a16="http://schemas.microsoft.com/office/drawing/2014/main" id="{A2FF5C9A-295B-A6C2-A515-C423B6F9E5DF}"/>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2865699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00B050"/>
                </a:solidFill>
              </a:rPr>
              <a:t>KẾ HOẠCH THỰC TẬP TỐT </a:t>
            </a:r>
            <a:r>
              <a:rPr lang="en-US" b="1">
                <a:solidFill>
                  <a:srgbClr val="00B050"/>
                </a:solidFill>
              </a:rPr>
              <a:t>NGHIỆP </a:t>
            </a:r>
            <a:endParaRPr lang="en-US" dirty="0">
              <a:solidFill>
                <a:srgbClr val="00B050"/>
              </a:solidFill>
            </a:endParaRPr>
          </a:p>
        </p:txBody>
      </p:sp>
      <p:sp>
        <p:nvSpPr>
          <p:cNvPr id="3" name="Content Placeholder 2"/>
          <p:cNvSpPr>
            <a:spLocks noGrp="1"/>
          </p:cNvSpPr>
          <p:nvPr>
            <p:ph idx="1"/>
          </p:nvPr>
        </p:nvSpPr>
        <p:spPr>
          <a:xfrm>
            <a:off x="777623" y="1611415"/>
            <a:ext cx="7200897" cy="4822370"/>
          </a:xfrm>
        </p:spPr>
        <p:txBody>
          <a:bodyPr>
            <a:normAutofit/>
          </a:bodyPr>
          <a:lstStyle/>
          <a:p>
            <a:pPr lvl="0">
              <a:lnSpc>
                <a:spcPct val="120000"/>
              </a:lnSpc>
            </a:pPr>
            <a:r>
              <a:rPr lang="en-US" sz="1600" dirty="0" err="1"/>
              <a:t>Lên</a:t>
            </a:r>
            <a:r>
              <a:rPr lang="en-US" sz="1600" dirty="0"/>
              <a:t> </a:t>
            </a:r>
            <a:r>
              <a:rPr lang="en-US" sz="1600" dirty="0" err="1"/>
              <a:t>kế</a:t>
            </a:r>
            <a:r>
              <a:rPr lang="en-US" sz="1600" dirty="0"/>
              <a:t> </a:t>
            </a:r>
            <a:r>
              <a:rPr lang="en-US" sz="1600" dirty="0" err="1"/>
              <a:t>hoạch</a:t>
            </a:r>
            <a:r>
              <a:rPr lang="en-US" sz="1600" dirty="0"/>
              <a:t> </a:t>
            </a:r>
            <a:r>
              <a:rPr lang="en-US" sz="1600" dirty="0" err="1"/>
              <a:t>định</a:t>
            </a:r>
            <a:r>
              <a:rPr lang="en-US" sz="1600" dirty="0"/>
              <a:t> </a:t>
            </a:r>
            <a:r>
              <a:rPr lang="en-US" sz="1600" dirty="0" err="1"/>
              <a:t>hướng</a:t>
            </a:r>
            <a:r>
              <a:rPr lang="en-US" sz="1600" dirty="0"/>
              <a:t> </a:t>
            </a:r>
            <a:r>
              <a:rPr lang="en-US" sz="1600" dirty="0" err="1"/>
              <a:t>thực</a:t>
            </a:r>
            <a:r>
              <a:rPr lang="en-US" sz="1600" dirty="0"/>
              <a:t> </a:t>
            </a:r>
            <a:r>
              <a:rPr lang="en-US" sz="1600" dirty="0" err="1"/>
              <a:t>tập</a:t>
            </a:r>
            <a:r>
              <a:rPr lang="en-US" sz="1600" dirty="0"/>
              <a:t> </a:t>
            </a:r>
            <a:r>
              <a:rPr lang="en-US" sz="1600" dirty="0" err="1"/>
              <a:t>tốt</a:t>
            </a:r>
            <a:r>
              <a:rPr lang="en-US" sz="1600" dirty="0"/>
              <a:t> </a:t>
            </a:r>
            <a:r>
              <a:rPr lang="en-US" sz="1600" dirty="0" err="1"/>
              <a:t>nghiệp</a:t>
            </a:r>
            <a:endParaRPr lang="en-US" sz="1600" dirty="0"/>
          </a:p>
          <a:p>
            <a:pPr lvl="0">
              <a:lnSpc>
                <a:spcPct val="120000"/>
              </a:lnSpc>
            </a:pPr>
            <a:r>
              <a:rPr lang="en-US" sz="1600" dirty="0" err="1"/>
              <a:t>Liên</a:t>
            </a:r>
            <a:r>
              <a:rPr lang="en-US" sz="1600" dirty="0"/>
              <a:t> </a:t>
            </a:r>
            <a:r>
              <a:rPr lang="en-US" sz="1600" dirty="0" err="1"/>
              <a:t>hệ</a:t>
            </a:r>
            <a:r>
              <a:rPr lang="en-US" sz="1600" dirty="0"/>
              <a:t> </a:t>
            </a:r>
            <a:r>
              <a:rPr lang="en-US" sz="1600" dirty="0" err="1"/>
              <a:t>và</a:t>
            </a:r>
            <a:r>
              <a:rPr lang="en-US" sz="1600" dirty="0"/>
              <a:t> </a:t>
            </a:r>
            <a:r>
              <a:rPr lang="en-US" sz="1600" dirty="0" err="1"/>
              <a:t>tìm</a:t>
            </a:r>
            <a:r>
              <a:rPr lang="en-US" sz="1600" dirty="0"/>
              <a:t> </a:t>
            </a:r>
            <a:r>
              <a:rPr lang="en-US" sz="1600" dirty="0" err="1"/>
              <a:t>nơi</a:t>
            </a:r>
            <a:r>
              <a:rPr lang="en-US" sz="1600" dirty="0"/>
              <a:t> </a:t>
            </a:r>
            <a:r>
              <a:rPr lang="en-US" sz="1600" dirty="0" err="1"/>
              <a:t>thực</a:t>
            </a:r>
            <a:r>
              <a:rPr lang="en-US" sz="1600" dirty="0"/>
              <a:t> </a:t>
            </a:r>
            <a:r>
              <a:rPr lang="en-US" sz="1600" dirty="0" err="1"/>
              <a:t>tập</a:t>
            </a:r>
            <a:endParaRPr lang="en-US" sz="1600" dirty="0"/>
          </a:p>
          <a:p>
            <a:pPr lvl="0">
              <a:lnSpc>
                <a:spcPct val="120000"/>
              </a:lnSpc>
            </a:pPr>
            <a:r>
              <a:rPr lang="en-US" sz="1600" dirty="0" err="1"/>
              <a:t>Gặp</a:t>
            </a:r>
            <a:r>
              <a:rPr lang="en-US" sz="1600" dirty="0"/>
              <a:t> </a:t>
            </a:r>
            <a:r>
              <a:rPr lang="en-US" sz="1600" dirty="0" err="1"/>
              <a:t>và</a:t>
            </a:r>
            <a:r>
              <a:rPr lang="en-US" sz="1600" dirty="0"/>
              <a:t> </a:t>
            </a:r>
            <a:r>
              <a:rPr lang="en-US" sz="1600" dirty="0" err="1"/>
              <a:t>làm</a:t>
            </a:r>
            <a:r>
              <a:rPr lang="en-US" sz="1600" dirty="0"/>
              <a:t> </a:t>
            </a:r>
            <a:r>
              <a:rPr lang="en-US" sz="1600" dirty="0" err="1"/>
              <a:t>việc</a:t>
            </a:r>
            <a:r>
              <a:rPr lang="en-US" sz="1600" dirty="0"/>
              <a:t> </a:t>
            </a:r>
            <a:r>
              <a:rPr lang="en-US" sz="1600" dirty="0" err="1"/>
              <a:t>với</a:t>
            </a:r>
            <a:r>
              <a:rPr lang="en-US" sz="1600" dirty="0"/>
              <a:t> </a:t>
            </a:r>
            <a:r>
              <a:rPr lang="en-US" sz="1600" dirty="0" err="1"/>
              <a:t>giảng</a:t>
            </a:r>
            <a:r>
              <a:rPr lang="en-US" sz="1600" dirty="0"/>
              <a:t> </a:t>
            </a:r>
            <a:r>
              <a:rPr lang="en-US" sz="1600" dirty="0" err="1"/>
              <a:t>viên</a:t>
            </a:r>
            <a:r>
              <a:rPr lang="en-US" sz="1600" dirty="0"/>
              <a:t> </a:t>
            </a:r>
            <a:r>
              <a:rPr lang="en-US" sz="1600" dirty="0" err="1"/>
              <a:t>hướng</a:t>
            </a:r>
            <a:r>
              <a:rPr lang="en-US" sz="1600" dirty="0"/>
              <a:t> </a:t>
            </a:r>
            <a:r>
              <a:rPr lang="en-US" sz="1600" dirty="0" err="1"/>
              <a:t>dẫn</a:t>
            </a:r>
            <a:r>
              <a:rPr lang="en-US" sz="1600" dirty="0"/>
              <a:t> </a:t>
            </a:r>
            <a:r>
              <a:rPr lang="en-US" sz="1600" dirty="0" err="1"/>
              <a:t>cũng</a:t>
            </a:r>
            <a:r>
              <a:rPr lang="en-US" sz="1600" dirty="0"/>
              <a:t> </a:t>
            </a:r>
            <a:r>
              <a:rPr lang="en-US" sz="1600" dirty="0" err="1"/>
              <a:t>như</a:t>
            </a:r>
            <a:r>
              <a:rPr lang="en-US" sz="1600" dirty="0"/>
              <a:t> </a:t>
            </a:r>
            <a:r>
              <a:rPr lang="en-US" sz="1600" dirty="0" err="1"/>
              <a:t>người</a:t>
            </a:r>
            <a:r>
              <a:rPr lang="en-US" sz="1600" dirty="0"/>
              <a:t> </a:t>
            </a:r>
            <a:r>
              <a:rPr lang="en-US" sz="1600" dirty="0" err="1"/>
              <a:t>hướng</a:t>
            </a:r>
            <a:r>
              <a:rPr lang="en-US" sz="1600" dirty="0"/>
              <a:t> </a:t>
            </a:r>
            <a:r>
              <a:rPr lang="en-US" sz="1600" dirty="0" err="1"/>
              <a:t>dẫn</a:t>
            </a:r>
            <a:r>
              <a:rPr lang="en-US" sz="1600" dirty="0"/>
              <a:t> </a:t>
            </a:r>
            <a:r>
              <a:rPr lang="en-US" sz="1600" dirty="0" err="1"/>
              <a:t>trong</a:t>
            </a:r>
            <a:r>
              <a:rPr lang="en-US" sz="1600" dirty="0"/>
              <a:t> </a:t>
            </a:r>
            <a:r>
              <a:rPr lang="en-US" sz="1600" dirty="0" err="1"/>
              <a:t>doanh</a:t>
            </a:r>
            <a:r>
              <a:rPr lang="en-US" sz="1600" dirty="0"/>
              <a:t> </a:t>
            </a:r>
            <a:r>
              <a:rPr lang="en-US" sz="1600" dirty="0" err="1"/>
              <a:t>nghiệp</a:t>
            </a:r>
            <a:endParaRPr lang="en-US" sz="1600" dirty="0"/>
          </a:p>
          <a:p>
            <a:pPr lvl="0">
              <a:lnSpc>
                <a:spcPct val="120000"/>
              </a:lnSpc>
            </a:pPr>
            <a:r>
              <a:rPr lang="en-US" sz="1600" dirty="0" err="1"/>
              <a:t>Chọn</a:t>
            </a:r>
            <a:r>
              <a:rPr lang="en-US" sz="1600" dirty="0"/>
              <a:t> </a:t>
            </a:r>
            <a:r>
              <a:rPr lang="en-US" sz="1600" dirty="0" err="1"/>
              <a:t>lĩnh</a:t>
            </a:r>
            <a:r>
              <a:rPr lang="en-US" sz="1600" dirty="0"/>
              <a:t> </a:t>
            </a:r>
            <a:r>
              <a:rPr lang="en-US" sz="1600" dirty="0" err="1"/>
              <a:t>vực</a:t>
            </a:r>
            <a:r>
              <a:rPr lang="en-US" sz="1600" dirty="0"/>
              <a:t> </a:t>
            </a:r>
            <a:r>
              <a:rPr lang="en-US" sz="1600" dirty="0" err="1"/>
              <a:t>thực</a:t>
            </a:r>
            <a:r>
              <a:rPr lang="en-US" sz="1600" dirty="0"/>
              <a:t> </a:t>
            </a:r>
            <a:r>
              <a:rPr lang="en-US" sz="1600" dirty="0" err="1"/>
              <a:t>tập</a:t>
            </a:r>
            <a:r>
              <a:rPr lang="en-US" sz="1600" dirty="0"/>
              <a:t> </a:t>
            </a:r>
            <a:r>
              <a:rPr lang="en-US" sz="1600" dirty="0" err="1"/>
              <a:t>và</a:t>
            </a:r>
            <a:r>
              <a:rPr lang="en-US" sz="1600" dirty="0"/>
              <a:t> </a:t>
            </a:r>
            <a:r>
              <a:rPr lang="en-US" sz="1600" dirty="0" err="1"/>
              <a:t>đề</a:t>
            </a:r>
            <a:r>
              <a:rPr lang="en-US" sz="1600" dirty="0"/>
              <a:t> </a:t>
            </a:r>
            <a:r>
              <a:rPr lang="en-US" sz="1600" err="1"/>
              <a:t>tài</a:t>
            </a:r>
            <a:r>
              <a:rPr lang="en-US" sz="1600"/>
              <a:t> thực </a:t>
            </a:r>
            <a:r>
              <a:rPr lang="en-US" sz="1600" dirty="0" err="1"/>
              <a:t>tập</a:t>
            </a:r>
            <a:endParaRPr lang="en-US" sz="1600" dirty="0"/>
          </a:p>
          <a:p>
            <a:pPr lvl="0">
              <a:lnSpc>
                <a:spcPct val="120000"/>
              </a:lnSpc>
            </a:pPr>
            <a:r>
              <a:rPr lang="en-US" sz="1600" dirty="0" err="1"/>
              <a:t>Phác</a:t>
            </a:r>
            <a:r>
              <a:rPr lang="en-US" sz="1600" dirty="0"/>
              <a:t> </a:t>
            </a:r>
            <a:r>
              <a:rPr lang="en-US" sz="1600" dirty="0" err="1"/>
              <a:t>thảo</a:t>
            </a:r>
            <a:r>
              <a:rPr lang="en-US" sz="1600" dirty="0"/>
              <a:t> </a:t>
            </a:r>
            <a:r>
              <a:rPr lang="en-US" sz="1600" dirty="0" err="1"/>
              <a:t>công</a:t>
            </a:r>
            <a:r>
              <a:rPr lang="en-US" sz="1600" dirty="0"/>
              <a:t> </a:t>
            </a:r>
            <a:r>
              <a:rPr lang="en-US" sz="1600" dirty="0" err="1"/>
              <a:t>việc</a:t>
            </a:r>
            <a:r>
              <a:rPr lang="en-US" sz="1600" dirty="0"/>
              <a:t> </a:t>
            </a:r>
            <a:r>
              <a:rPr lang="en-US" sz="1600" dirty="0" err="1"/>
              <a:t>sẽ</a:t>
            </a:r>
            <a:r>
              <a:rPr lang="en-US" sz="1600" dirty="0"/>
              <a:t> </a:t>
            </a:r>
            <a:r>
              <a:rPr lang="en-US" sz="1600" dirty="0" err="1"/>
              <a:t>làm</a:t>
            </a:r>
            <a:r>
              <a:rPr lang="en-US" sz="1600" dirty="0"/>
              <a:t> </a:t>
            </a:r>
            <a:r>
              <a:rPr lang="en-US" sz="1600" dirty="0" err="1"/>
              <a:t>trong</a:t>
            </a:r>
            <a:r>
              <a:rPr lang="en-US" sz="1600" dirty="0"/>
              <a:t> </a:t>
            </a:r>
            <a:r>
              <a:rPr lang="en-US" sz="1600" dirty="0" err="1"/>
              <a:t>công</a:t>
            </a:r>
            <a:r>
              <a:rPr lang="en-US" sz="1600" dirty="0"/>
              <a:t> ty </a:t>
            </a:r>
            <a:r>
              <a:rPr lang="en-US" sz="1600" dirty="0" err="1"/>
              <a:t>thực</a:t>
            </a:r>
            <a:r>
              <a:rPr lang="en-US" sz="1600" dirty="0"/>
              <a:t> </a:t>
            </a:r>
            <a:r>
              <a:rPr lang="en-US" sz="1600" dirty="0" err="1"/>
              <a:t>tập</a:t>
            </a:r>
            <a:endParaRPr lang="en-US" sz="1600" dirty="0"/>
          </a:p>
          <a:p>
            <a:pPr lvl="0">
              <a:lnSpc>
                <a:spcPct val="120000"/>
              </a:lnSpc>
            </a:pPr>
            <a:r>
              <a:rPr lang="en-US" sz="1600" dirty="0" err="1"/>
              <a:t>Phác</a:t>
            </a:r>
            <a:r>
              <a:rPr lang="en-US" sz="1600" dirty="0"/>
              <a:t> </a:t>
            </a:r>
            <a:r>
              <a:rPr lang="en-US" sz="1600" dirty="0" err="1"/>
              <a:t>thảo</a:t>
            </a:r>
            <a:r>
              <a:rPr lang="en-US" sz="1600" dirty="0"/>
              <a:t> </a:t>
            </a:r>
            <a:r>
              <a:rPr lang="en-US" sz="1600" dirty="0" err="1"/>
              <a:t>đề</a:t>
            </a:r>
            <a:r>
              <a:rPr lang="en-US" sz="1600" dirty="0"/>
              <a:t> </a:t>
            </a:r>
            <a:r>
              <a:rPr lang="en-US" sz="1600" dirty="0" err="1"/>
              <a:t>cương</a:t>
            </a:r>
            <a:r>
              <a:rPr lang="en-US" sz="1600" dirty="0"/>
              <a:t> chi </a:t>
            </a:r>
            <a:r>
              <a:rPr lang="en-US" sz="1600" err="1"/>
              <a:t>tiết</a:t>
            </a:r>
            <a:r>
              <a:rPr lang="en-US" sz="1600"/>
              <a:t> khóa luận tốt nghiệp</a:t>
            </a:r>
            <a:endParaRPr lang="en-US" sz="1600" dirty="0"/>
          </a:p>
          <a:p>
            <a:pPr lvl="0">
              <a:lnSpc>
                <a:spcPct val="120000"/>
              </a:lnSpc>
            </a:pPr>
            <a:r>
              <a:rPr lang="en-US" sz="1600" err="1"/>
              <a:t>Viết</a:t>
            </a:r>
            <a:r>
              <a:rPr lang="en-US" sz="1600"/>
              <a:t> khóa luận tốt </a:t>
            </a:r>
            <a:r>
              <a:rPr lang="en-US" sz="1600" dirty="0" err="1"/>
              <a:t>nghiệp</a:t>
            </a:r>
            <a:r>
              <a:rPr lang="en-US" sz="1600" dirty="0"/>
              <a:t> </a:t>
            </a:r>
            <a:r>
              <a:rPr lang="en-US" sz="1600" dirty="0" err="1"/>
              <a:t>dựa</a:t>
            </a:r>
            <a:r>
              <a:rPr lang="en-US" sz="1600" dirty="0"/>
              <a:t> </a:t>
            </a:r>
            <a:r>
              <a:rPr lang="en-US" sz="1600" dirty="0" err="1"/>
              <a:t>trên</a:t>
            </a:r>
            <a:r>
              <a:rPr lang="en-US" sz="1600" dirty="0"/>
              <a:t> </a:t>
            </a:r>
            <a:r>
              <a:rPr lang="en-US" sz="1600" dirty="0" err="1"/>
              <a:t>những</a:t>
            </a:r>
            <a:r>
              <a:rPr lang="en-US" sz="1600" dirty="0"/>
              <a:t> </a:t>
            </a:r>
            <a:r>
              <a:rPr lang="en-US" sz="1600" dirty="0" err="1"/>
              <a:t>kiến</a:t>
            </a:r>
            <a:r>
              <a:rPr lang="en-US" sz="1600" dirty="0"/>
              <a:t> </a:t>
            </a:r>
            <a:r>
              <a:rPr lang="en-US" sz="1600" dirty="0" err="1"/>
              <a:t>thức</a:t>
            </a:r>
            <a:r>
              <a:rPr lang="en-US" sz="1600" dirty="0"/>
              <a:t> </a:t>
            </a:r>
            <a:r>
              <a:rPr lang="en-US" sz="1600" dirty="0" err="1"/>
              <a:t>và</a:t>
            </a:r>
            <a:r>
              <a:rPr lang="en-US" sz="1600" dirty="0"/>
              <a:t> </a:t>
            </a:r>
            <a:r>
              <a:rPr lang="en-US" sz="1600" dirty="0" err="1"/>
              <a:t>thông</a:t>
            </a:r>
            <a:r>
              <a:rPr lang="en-US" sz="1600" dirty="0"/>
              <a:t> tin </a:t>
            </a:r>
            <a:r>
              <a:rPr lang="en-US" sz="1600" dirty="0" err="1"/>
              <a:t>có</a:t>
            </a:r>
            <a:r>
              <a:rPr lang="en-US" sz="1600" dirty="0"/>
              <a:t> </a:t>
            </a:r>
            <a:r>
              <a:rPr lang="en-US" sz="1600" dirty="0" err="1"/>
              <a:t>được</a:t>
            </a:r>
            <a:r>
              <a:rPr lang="en-US" sz="1600" dirty="0"/>
              <a:t> </a:t>
            </a:r>
            <a:r>
              <a:rPr lang="en-US" sz="1600" dirty="0" err="1"/>
              <a:t>trong</a:t>
            </a:r>
            <a:r>
              <a:rPr lang="en-US" sz="1600" dirty="0"/>
              <a:t> </a:t>
            </a:r>
            <a:r>
              <a:rPr lang="en-US" sz="1600" dirty="0" err="1"/>
              <a:t>quá</a:t>
            </a:r>
            <a:r>
              <a:rPr lang="en-US" sz="1600" dirty="0"/>
              <a:t> </a:t>
            </a:r>
            <a:r>
              <a:rPr lang="en-US" sz="1600" dirty="0" err="1"/>
              <a:t>trình</a:t>
            </a:r>
            <a:r>
              <a:rPr lang="en-US" sz="1600" dirty="0"/>
              <a:t> </a:t>
            </a:r>
            <a:r>
              <a:rPr lang="en-US" sz="1600" dirty="0" err="1"/>
              <a:t>thực</a:t>
            </a:r>
            <a:r>
              <a:rPr lang="en-US" sz="1600" dirty="0"/>
              <a:t> </a:t>
            </a:r>
            <a:r>
              <a:rPr lang="en-US" sz="1600" dirty="0" err="1"/>
              <a:t>tập</a:t>
            </a:r>
            <a:r>
              <a:rPr lang="en-US" sz="1600" dirty="0"/>
              <a:t>. </a:t>
            </a:r>
            <a:r>
              <a:rPr lang="en-US" sz="1600" dirty="0" err="1"/>
              <a:t>Đề</a:t>
            </a:r>
            <a:r>
              <a:rPr lang="en-US" sz="1600" dirty="0"/>
              <a:t> </a:t>
            </a:r>
            <a:r>
              <a:rPr lang="en-US" sz="1600" dirty="0" err="1"/>
              <a:t>cương</a:t>
            </a:r>
            <a:r>
              <a:rPr lang="en-US" sz="1600" dirty="0"/>
              <a:t> chi </a:t>
            </a:r>
            <a:r>
              <a:rPr lang="en-US" sz="1600" dirty="0" err="1"/>
              <a:t>tiết</a:t>
            </a:r>
            <a:r>
              <a:rPr lang="en-US" sz="1600" dirty="0"/>
              <a:t> </a:t>
            </a:r>
            <a:r>
              <a:rPr lang="en-US" sz="1600" dirty="0" err="1"/>
              <a:t>và</a:t>
            </a:r>
            <a:r>
              <a:rPr lang="en-US" sz="1600" dirty="0"/>
              <a:t> </a:t>
            </a:r>
            <a:r>
              <a:rPr lang="en-US" sz="1600" dirty="0" err="1"/>
              <a:t>nội</a:t>
            </a:r>
            <a:r>
              <a:rPr lang="en-US" sz="1600" dirty="0"/>
              <a:t> dung </a:t>
            </a:r>
            <a:r>
              <a:rPr lang="en-US" sz="1600" err="1"/>
              <a:t>của</a:t>
            </a:r>
            <a:r>
              <a:rPr lang="en-US" sz="1600"/>
              <a:t> khóa luận tốt nghiệp </a:t>
            </a:r>
            <a:r>
              <a:rPr lang="en-US" sz="1600" dirty="0" err="1"/>
              <a:t>cần</a:t>
            </a:r>
            <a:r>
              <a:rPr lang="en-US" sz="1600" dirty="0"/>
              <a:t> </a:t>
            </a:r>
            <a:r>
              <a:rPr lang="en-US" sz="1600" dirty="0" err="1"/>
              <a:t>được</a:t>
            </a:r>
            <a:r>
              <a:rPr lang="en-US" sz="1600" dirty="0"/>
              <a:t> </a:t>
            </a:r>
            <a:r>
              <a:rPr lang="en-US" sz="1600" dirty="0" err="1"/>
              <a:t>trao</a:t>
            </a:r>
            <a:r>
              <a:rPr lang="en-US" sz="1600" dirty="0"/>
              <a:t> </a:t>
            </a:r>
            <a:r>
              <a:rPr lang="en-US" sz="1600" dirty="0" err="1"/>
              <a:t>đổi</a:t>
            </a:r>
            <a:r>
              <a:rPr lang="en-US" sz="1600" dirty="0"/>
              <a:t> </a:t>
            </a:r>
            <a:r>
              <a:rPr lang="en-US" sz="1600" dirty="0" err="1"/>
              <a:t>và</a:t>
            </a:r>
            <a:r>
              <a:rPr lang="en-US" sz="1600" dirty="0"/>
              <a:t> </a:t>
            </a:r>
            <a:r>
              <a:rPr lang="en-US" sz="1600" dirty="0" err="1"/>
              <a:t>thông</a:t>
            </a:r>
            <a:r>
              <a:rPr lang="en-US" sz="1600" dirty="0"/>
              <a:t> qua </a:t>
            </a:r>
            <a:r>
              <a:rPr lang="en-US" sz="1600" dirty="0" err="1"/>
              <a:t>với</a:t>
            </a:r>
            <a:r>
              <a:rPr lang="en-US" sz="1600" dirty="0"/>
              <a:t> </a:t>
            </a:r>
            <a:r>
              <a:rPr lang="en-US" sz="1600" dirty="0" err="1"/>
              <a:t>giảng</a:t>
            </a:r>
            <a:r>
              <a:rPr lang="en-US" sz="1600" dirty="0"/>
              <a:t> </a:t>
            </a:r>
            <a:r>
              <a:rPr lang="en-US" sz="1600" dirty="0" err="1"/>
              <a:t>viên</a:t>
            </a:r>
            <a:r>
              <a:rPr lang="en-US" sz="1600" dirty="0"/>
              <a:t> </a:t>
            </a:r>
            <a:r>
              <a:rPr lang="en-US" sz="1600" dirty="0" err="1"/>
              <a:t>cũng</a:t>
            </a:r>
            <a:r>
              <a:rPr lang="en-US" sz="1600" dirty="0"/>
              <a:t> </a:t>
            </a:r>
            <a:r>
              <a:rPr lang="en-US" sz="1600" dirty="0" err="1"/>
              <a:t>như</a:t>
            </a:r>
            <a:r>
              <a:rPr lang="en-US" sz="1600" dirty="0"/>
              <a:t> </a:t>
            </a:r>
            <a:r>
              <a:rPr lang="en-US" sz="1600" dirty="0" err="1"/>
              <a:t>người</a:t>
            </a:r>
            <a:r>
              <a:rPr lang="en-US" sz="1600" dirty="0"/>
              <a:t> </a:t>
            </a:r>
            <a:r>
              <a:rPr lang="en-US" sz="1600" dirty="0" err="1"/>
              <a:t>được</a:t>
            </a:r>
            <a:r>
              <a:rPr lang="en-US" sz="1600" dirty="0"/>
              <a:t> </a:t>
            </a:r>
            <a:r>
              <a:rPr lang="en-US" sz="1600" dirty="0" err="1"/>
              <a:t>phân</a:t>
            </a:r>
            <a:r>
              <a:rPr lang="en-US" sz="1600" dirty="0"/>
              <a:t> </a:t>
            </a:r>
            <a:r>
              <a:rPr lang="en-US" sz="1600" dirty="0" err="1"/>
              <a:t>công</a:t>
            </a:r>
            <a:r>
              <a:rPr lang="en-US" sz="1600" dirty="0"/>
              <a:t> </a:t>
            </a:r>
            <a:r>
              <a:rPr lang="en-US" sz="1600" dirty="0" err="1"/>
              <a:t>giám</a:t>
            </a:r>
            <a:r>
              <a:rPr lang="en-US" sz="1600" dirty="0"/>
              <a:t> </a:t>
            </a:r>
            <a:r>
              <a:rPr lang="en-US" sz="1600" dirty="0" err="1"/>
              <a:t>sát</a:t>
            </a:r>
            <a:r>
              <a:rPr lang="en-US" sz="1600" dirty="0"/>
              <a:t> </a:t>
            </a:r>
            <a:r>
              <a:rPr lang="en-US" sz="1600" dirty="0" err="1"/>
              <a:t>của</a:t>
            </a:r>
            <a:r>
              <a:rPr lang="en-US" sz="1600" dirty="0"/>
              <a:t> </a:t>
            </a:r>
            <a:r>
              <a:rPr lang="en-US" sz="1600" dirty="0" err="1"/>
              <a:t>công</a:t>
            </a:r>
            <a:r>
              <a:rPr lang="en-US" sz="1600" dirty="0"/>
              <a:t> ty </a:t>
            </a:r>
            <a:r>
              <a:rPr lang="en-US" sz="1600" dirty="0" err="1"/>
              <a:t>thực</a:t>
            </a:r>
            <a:r>
              <a:rPr lang="en-US" sz="1600" dirty="0"/>
              <a:t> </a:t>
            </a:r>
            <a:r>
              <a:rPr lang="en-US" sz="1600" dirty="0" err="1"/>
              <a:t>tập</a:t>
            </a:r>
            <a:r>
              <a:rPr lang="en-US" sz="1600" dirty="0"/>
              <a:t>.</a:t>
            </a:r>
          </a:p>
          <a:p>
            <a:endParaRPr lang="en-US" sz="1100" dirty="0"/>
          </a:p>
        </p:txBody>
      </p:sp>
      <p:sp>
        <p:nvSpPr>
          <p:cNvPr id="4" name="Date Placeholder 3">
            <a:extLst>
              <a:ext uri="{FF2B5EF4-FFF2-40B4-BE49-F238E27FC236}">
                <a16:creationId xmlns:a16="http://schemas.microsoft.com/office/drawing/2014/main" id="{7994DD86-CD85-BB20-A568-BC316242E611}"/>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371296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00B050"/>
                </a:solidFill>
              </a:rPr>
              <a:t>HỖ TRỢ THỰC TẬP</a:t>
            </a:r>
            <a:endParaRPr lang="en-US" dirty="0">
              <a:solidFill>
                <a:srgbClr val="00B050"/>
              </a:solidFill>
            </a:endParaRPr>
          </a:p>
        </p:txBody>
      </p:sp>
      <p:sp>
        <p:nvSpPr>
          <p:cNvPr id="3" name="Content Placeholder 2"/>
          <p:cNvSpPr>
            <a:spLocks noGrp="1"/>
          </p:cNvSpPr>
          <p:nvPr>
            <p:ph idx="1"/>
          </p:nvPr>
        </p:nvSpPr>
        <p:spPr>
          <a:xfrm>
            <a:off x="777623" y="1611415"/>
            <a:ext cx="7200897" cy="4822370"/>
          </a:xfrm>
        </p:spPr>
        <p:txBody>
          <a:bodyPr>
            <a:normAutofit/>
          </a:bodyPr>
          <a:lstStyle/>
          <a:p>
            <a:pPr>
              <a:lnSpc>
                <a:spcPct val="100000"/>
              </a:lnSpc>
              <a:spcAft>
                <a:spcPts val="600"/>
              </a:spcAft>
            </a:pPr>
            <a:r>
              <a:rPr lang="en-US" sz="1800"/>
              <a:t>Trang web thực tập chính thức: </a:t>
            </a:r>
            <a:r>
              <a:rPr lang="en-US" sz="1800">
                <a:hlinkClick r:id="rId2"/>
              </a:rPr>
              <a:t>https://internship.ueh.edu.vn/</a:t>
            </a:r>
            <a:r>
              <a:rPr lang="en-US" sz="1800"/>
              <a:t> </a:t>
            </a:r>
          </a:p>
          <a:p>
            <a:pPr>
              <a:lnSpc>
                <a:spcPct val="100000"/>
              </a:lnSpc>
              <a:spcAft>
                <a:spcPts val="600"/>
              </a:spcAft>
            </a:pPr>
            <a:r>
              <a:rPr lang="en-US" sz="1800"/>
              <a:t>Kênh thông tin hỗ trợ thực tập: </a:t>
            </a:r>
            <a:r>
              <a:rPr lang="en-US" sz="1800">
                <a:hlinkClick r:id="rId3"/>
              </a:rPr>
              <a:t>https://vieclam.ueh.edu.vn</a:t>
            </a:r>
            <a:r>
              <a:rPr lang="en-US" sz="1800"/>
              <a:t>  </a:t>
            </a:r>
          </a:p>
          <a:p>
            <a:pPr>
              <a:lnSpc>
                <a:spcPct val="100000"/>
              </a:lnSpc>
              <a:spcAft>
                <a:spcPts val="600"/>
              </a:spcAft>
            </a:pPr>
            <a:r>
              <a:rPr lang="en-US" sz="1800"/>
              <a:t>Các website đăng tải thông báo: website của Ban Đào tạo (</a:t>
            </a:r>
            <a:r>
              <a:rPr lang="en-US" sz="1800">
                <a:hlinkClick r:id="rId4"/>
              </a:rPr>
              <a:t>https://daotao.ueh.edu.vn</a:t>
            </a:r>
            <a:r>
              <a:rPr lang="en-US" sz="1800"/>
              <a:t>)</a:t>
            </a:r>
          </a:p>
          <a:p>
            <a:pPr>
              <a:lnSpc>
                <a:spcPct val="100000"/>
              </a:lnSpc>
              <a:spcAft>
                <a:spcPts val="600"/>
              </a:spcAft>
            </a:pPr>
            <a:r>
              <a:rPr lang="en-US" sz="1800"/>
              <a:t>Portal sinh viên: </a:t>
            </a:r>
            <a:r>
              <a:rPr lang="en-US" sz="1800">
                <a:hlinkClick r:id="rId5"/>
              </a:rPr>
              <a:t>https://student.ueh.edu.vn</a:t>
            </a:r>
            <a:r>
              <a:rPr lang="en-US" sz="1800"/>
              <a:t> </a:t>
            </a:r>
          </a:p>
          <a:p>
            <a:pPr>
              <a:lnSpc>
                <a:spcPct val="100000"/>
              </a:lnSpc>
              <a:spcAft>
                <a:spcPts val="600"/>
              </a:spcAft>
            </a:pPr>
            <a:r>
              <a:rPr lang="en-US" sz="1800"/>
              <a:t>Trang thông tin hỗ trợ sinh viên (</a:t>
            </a:r>
            <a:r>
              <a:rPr lang="en-US" sz="1800">
                <a:hlinkClick r:id="rId6"/>
              </a:rPr>
              <a:t>https://hotro.ueh.edu.vn</a:t>
            </a:r>
            <a:r>
              <a:rPr lang="en-US" sz="1800"/>
              <a:t>)</a:t>
            </a:r>
          </a:p>
          <a:p>
            <a:pPr>
              <a:lnSpc>
                <a:spcPct val="100000"/>
              </a:lnSpc>
              <a:spcAft>
                <a:spcPts val="600"/>
              </a:spcAft>
            </a:pPr>
            <a:r>
              <a:rPr lang="en-US" sz="1800"/>
              <a:t>Trang thông tin cố vấn học tập (https://advisor.ueh.edu.vn/). </a:t>
            </a:r>
            <a:endParaRPr lang="en-US" sz="2400" dirty="0"/>
          </a:p>
        </p:txBody>
      </p:sp>
      <p:sp>
        <p:nvSpPr>
          <p:cNvPr id="4" name="Date Placeholder 3">
            <a:extLst>
              <a:ext uri="{FF2B5EF4-FFF2-40B4-BE49-F238E27FC236}">
                <a16:creationId xmlns:a16="http://schemas.microsoft.com/office/drawing/2014/main" id="{7994DD86-CD85-BB20-A568-BC316242E611}"/>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3369950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solidFill>
                  <a:schemeClr val="accent6">
                    <a:lumMod val="75000"/>
                  </a:schemeClr>
                </a:solidFill>
              </a:rPr>
              <a:t>THỜI GIAN THỰC TẬP</a:t>
            </a:r>
          </a:p>
        </p:txBody>
      </p:sp>
      <p:sp>
        <p:nvSpPr>
          <p:cNvPr id="3" name="Content Placeholder 2"/>
          <p:cNvSpPr>
            <a:spLocks noGrp="1"/>
          </p:cNvSpPr>
          <p:nvPr>
            <p:ph idx="1"/>
          </p:nvPr>
        </p:nvSpPr>
        <p:spPr/>
        <p:txBody>
          <a:bodyPr/>
          <a:lstStyle/>
          <a:p>
            <a:r>
              <a:rPr lang="en-US" dirty="0" err="1"/>
              <a:t>Thời</a:t>
            </a:r>
            <a:r>
              <a:rPr lang="en-US" dirty="0"/>
              <a:t> </a:t>
            </a:r>
            <a:r>
              <a:rPr lang="en-US" dirty="0" err="1"/>
              <a:t>gian</a:t>
            </a:r>
            <a:r>
              <a:rPr lang="en-US" dirty="0"/>
              <a:t> </a:t>
            </a:r>
            <a:r>
              <a:rPr lang="en-US" dirty="0" err="1"/>
              <a:t>thực</a:t>
            </a:r>
            <a:r>
              <a:rPr lang="en-US" dirty="0"/>
              <a:t> </a:t>
            </a:r>
            <a:r>
              <a:rPr lang="en-US" dirty="0" err="1"/>
              <a:t>tập</a:t>
            </a:r>
            <a:r>
              <a:rPr lang="en-US" dirty="0"/>
              <a:t> </a:t>
            </a:r>
            <a:r>
              <a:rPr lang="en-US" dirty="0" err="1"/>
              <a:t>đối</a:t>
            </a:r>
            <a:r>
              <a:rPr lang="en-US" dirty="0"/>
              <a:t> </a:t>
            </a:r>
            <a:r>
              <a:rPr lang="en-US" dirty="0" err="1"/>
              <a:t>với</a:t>
            </a:r>
            <a:r>
              <a:rPr lang="en-US" dirty="0"/>
              <a:t> </a:t>
            </a:r>
            <a:r>
              <a:rPr lang="en-US" dirty="0" err="1"/>
              <a:t>bậc</a:t>
            </a:r>
            <a:r>
              <a:rPr lang="en-US" dirty="0"/>
              <a:t> </a:t>
            </a:r>
            <a:r>
              <a:rPr lang="en-US" dirty="0" err="1"/>
              <a:t>học</a:t>
            </a:r>
            <a:r>
              <a:rPr lang="en-US" dirty="0"/>
              <a:t> </a:t>
            </a:r>
            <a:r>
              <a:rPr lang="en-US" dirty="0" err="1"/>
              <a:t>cử</a:t>
            </a:r>
            <a:r>
              <a:rPr lang="en-US" dirty="0"/>
              <a:t> </a:t>
            </a:r>
            <a:r>
              <a:rPr lang="en-US" dirty="0" err="1"/>
              <a:t>nhân</a:t>
            </a:r>
            <a:r>
              <a:rPr lang="en-US" dirty="0"/>
              <a:t> </a:t>
            </a:r>
            <a:r>
              <a:rPr lang="en-US" dirty="0" err="1"/>
              <a:t>là</a:t>
            </a:r>
            <a:r>
              <a:rPr lang="en-US" dirty="0"/>
              <a:t> 10 </a:t>
            </a:r>
            <a:r>
              <a:rPr lang="en-US" dirty="0" err="1"/>
              <a:t>tín</a:t>
            </a:r>
            <a:r>
              <a:rPr lang="en-US" dirty="0"/>
              <a:t> </a:t>
            </a:r>
            <a:r>
              <a:rPr lang="en-US" dirty="0" err="1"/>
              <a:t>chỉ</a:t>
            </a:r>
            <a:r>
              <a:rPr lang="en-US" dirty="0"/>
              <a:t> </a:t>
            </a:r>
            <a:r>
              <a:rPr lang="en-US" dirty="0" err="1"/>
              <a:t>tương</a:t>
            </a:r>
            <a:r>
              <a:rPr lang="en-US" dirty="0"/>
              <a:t> </a:t>
            </a:r>
            <a:r>
              <a:rPr lang="en-US" dirty="0" err="1"/>
              <a:t>đương</a:t>
            </a:r>
            <a:r>
              <a:rPr lang="en-US" dirty="0"/>
              <a:t> </a:t>
            </a:r>
            <a:r>
              <a:rPr lang="en-US" err="1"/>
              <a:t>với</a:t>
            </a:r>
            <a:r>
              <a:rPr lang="en-US"/>
              <a:t> 10 </a:t>
            </a:r>
            <a:r>
              <a:rPr lang="en-US" dirty="0" err="1"/>
              <a:t>tuần</a:t>
            </a:r>
            <a:r>
              <a:rPr lang="en-US" dirty="0"/>
              <a:t> </a:t>
            </a:r>
            <a:r>
              <a:rPr lang="en-US" dirty="0" err="1"/>
              <a:t>làm</a:t>
            </a:r>
            <a:r>
              <a:rPr lang="en-US" dirty="0"/>
              <a:t> </a:t>
            </a:r>
            <a:r>
              <a:rPr lang="en-US" dirty="0" err="1"/>
              <a:t>việc</a:t>
            </a:r>
            <a:r>
              <a:rPr lang="en-US" dirty="0"/>
              <a:t> </a:t>
            </a:r>
            <a:r>
              <a:rPr lang="en-US" dirty="0" err="1"/>
              <a:t>toàn</a:t>
            </a:r>
            <a:r>
              <a:rPr lang="en-US" dirty="0"/>
              <a:t> </a:t>
            </a:r>
            <a:r>
              <a:rPr lang="en-US" dirty="0" err="1"/>
              <a:t>thời</a:t>
            </a:r>
            <a:r>
              <a:rPr lang="en-US" dirty="0"/>
              <a:t> </a:t>
            </a:r>
            <a:r>
              <a:rPr lang="en-US" dirty="0" err="1"/>
              <a:t>gian</a:t>
            </a:r>
            <a:endParaRPr lang="en-US" dirty="0"/>
          </a:p>
          <a:p>
            <a:r>
              <a:rPr lang="en-US" dirty="0" err="1"/>
              <a:t>Sinh</a:t>
            </a:r>
            <a:r>
              <a:rPr lang="en-US" dirty="0"/>
              <a:t> </a:t>
            </a:r>
            <a:r>
              <a:rPr lang="en-US" dirty="0" err="1"/>
              <a:t>viên</a:t>
            </a:r>
            <a:r>
              <a:rPr lang="en-US" dirty="0"/>
              <a:t> </a:t>
            </a:r>
            <a:r>
              <a:rPr lang="en-US" dirty="0" err="1"/>
              <a:t>có</a:t>
            </a:r>
            <a:r>
              <a:rPr lang="en-US" dirty="0"/>
              <a:t> </a:t>
            </a:r>
            <a:r>
              <a:rPr lang="en-US" dirty="0" err="1"/>
              <a:t>thể</a:t>
            </a:r>
            <a:r>
              <a:rPr lang="en-US" dirty="0"/>
              <a:t> </a:t>
            </a:r>
            <a:r>
              <a:rPr lang="en-US" dirty="0" err="1"/>
              <a:t>lựa</a:t>
            </a:r>
            <a:r>
              <a:rPr lang="en-US" dirty="0"/>
              <a:t> </a:t>
            </a:r>
            <a:r>
              <a:rPr lang="en-US" dirty="0" err="1"/>
              <a:t>chọn</a:t>
            </a:r>
            <a:r>
              <a:rPr lang="en-US" dirty="0"/>
              <a:t> </a:t>
            </a:r>
            <a:r>
              <a:rPr lang="en-US" dirty="0" err="1"/>
              <a:t>thời</a:t>
            </a:r>
            <a:r>
              <a:rPr lang="en-US" dirty="0"/>
              <a:t> </a:t>
            </a:r>
            <a:r>
              <a:rPr lang="en-US" dirty="0" err="1"/>
              <a:t>gian</a:t>
            </a:r>
            <a:r>
              <a:rPr lang="en-US" dirty="0"/>
              <a:t> </a:t>
            </a:r>
            <a:r>
              <a:rPr lang="en-US" dirty="0" err="1"/>
              <a:t>phù</a:t>
            </a:r>
            <a:r>
              <a:rPr lang="en-US" dirty="0"/>
              <a:t> </a:t>
            </a:r>
            <a:r>
              <a:rPr lang="en-US" dirty="0" err="1"/>
              <a:t>hợp</a:t>
            </a:r>
            <a:r>
              <a:rPr lang="en-US" dirty="0"/>
              <a:t> </a:t>
            </a:r>
            <a:r>
              <a:rPr lang="en-US" dirty="0" err="1"/>
              <a:t>với</a:t>
            </a:r>
            <a:r>
              <a:rPr lang="en-US" dirty="0"/>
              <a:t> </a:t>
            </a:r>
            <a:r>
              <a:rPr lang="en-US" dirty="0" err="1"/>
              <a:t>nghiên</a:t>
            </a:r>
            <a:r>
              <a:rPr lang="en-US" dirty="0"/>
              <a:t> </a:t>
            </a:r>
            <a:r>
              <a:rPr lang="en-US" dirty="0" err="1"/>
              <a:t>cứu</a:t>
            </a:r>
            <a:r>
              <a:rPr lang="en-US" dirty="0"/>
              <a:t> </a:t>
            </a:r>
            <a:r>
              <a:rPr lang="en-US" dirty="0" err="1"/>
              <a:t>của</a:t>
            </a:r>
            <a:r>
              <a:rPr lang="en-US" dirty="0"/>
              <a:t> </a:t>
            </a:r>
            <a:r>
              <a:rPr lang="en-US" dirty="0" err="1"/>
              <a:t>mình</a:t>
            </a:r>
            <a:r>
              <a:rPr lang="en-US" dirty="0"/>
              <a:t>, </a:t>
            </a:r>
            <a:r>
              <a:rPr lang="en-US" dirty="0" err="1"/>
              <a:t>nhưng</a:t>
            </a:r>
            <a:r>
              <a:rPr lang="en-US" dirty="0"/>
              <a:t> </a:t>
            </a:r>
            <a:r>
              <a:rPr lang="en-US" dirty="0" err="1"/>
              <a:t>doanh</a:t>
            </a:r>
            <a:r>
              <a:rPr lang="en-US" dirty="0"/>
              <a:t> </a:t>
            </a:r>
            <a:r>
              <a:rPr lang="en-US" dirty="0" err="1"/>
              <a:t>nghiệp</a:t>
            </a:r>
            <a:r>
              <a:rPr lang="en-US" dirty="0"/>
              <a:t> </a:t>
            </a:r>
            <a:r>
              <a:rPr lang="en-US" dirty="0" err="1"/>
              <a:t>thường</a:t>
            </a:r>
            <a:r>
              <a:rPr lang="en-US" dirty="0"/>
              <a:t> </a:t>
            </a:r>
            <a:r>
              <a:rPr lang="en-US" dirty="0" err="1"/>
              <a:t>chấp</a:t>
            </a:r>
            <a:r>
              <a:rPr lang="en-US" dirty="0"/>
              <a:t> </a:t>
            </a:r>
            <a:r>
              <a:rPr lang="en-US" dirty="0" err="1"/>
              <a:t>nhận</a:t>
            </a:r>
            <a:r>
              <a:rPr lang="en-US" dirty="0"/>
              <a:t> </a:t>
            </a:r>
            <a:r>
              <a:rPr lang="en-US" dirty="0" err="1"/>
              <a:t>sinh</a:t>
            </a:r>
            <a:r>
              <a:rPr lang="en-US" dirty="0"/>
              <a:t> </a:t>
            </a:r>
            <a:r>
              <a:rPr lang="en-US" dirty="0" err="1"/>
              <a:t>viên</a:t>
            </a:r>
            <a:r>
              <a:rPr lang="en-US" dirty="0"/>
              <a:t> </a:t>
            </a:r>
            <a:r>
              <a:rPr lang="en-US" dirty="0" err="1"/>
              <a:t>thực</a:t>
            </a:r>
            <a:r>
              <a:rPr lang="en-US" dirty="0"/>
              <a:t> </a:t>
            </a:r>
            <a:r>
              <a:rPr lang="en-US" dirty="0" err="1"/>
              <a:t>tập</a:t>
            </a:r>
            <a:r>
              <a:rPr lang="en-US" dirty="0"/>
              <a:t> </a:t>
            </a:r>
            <a:r>
              <a:rPr lang="en-US" dirty="0" err="1"/>
              <a:t>theo</a:t>
            </a:r>
            <a:r>
              <a:rPr lang="en-US" dirty="0"/>
              <a:t> </a:t>
            </a:r>
            <a:r>
              <a:rPr lang="en-US" dirty="0" err="1"/>
              <a:t>yêu</a:t>
            </a:r>
            <a:r>
              <a:rPr lang="en-US" dirty="0"/>
              <a:t> </a:t>
            </a:r>
            <a:r>
              <a:rPr lang="en-US" dirty="0" err="1"/>
              <a:t>cầu</a:t>
            </a:r>
            <a:r>
              <a:rPr lang="en-US" dirty="0"/>
              <a:t> </a:t>
            </a:r>
            <a:r>
              <a:rPr lang="en-US" dirty="0" err="1"/>
              <a:t>của</a:t>
            </a:r>
            <a:r>
              <a:rPr lang="en-US" dirty="0"/>
              <a:t> </a:t>
            </a:r>
            <a:r>
              <a:rPr lang="en-US" dirty="0" err="1"/>
              <a:t>họ</a:t>
            </a:r>
            <a:r>
              <a:rPr lang="en-US" dirty="0"/>
              <a:t>.</a:t>
            </a:r>
          </a:p>
          <a:p>
            <a:endParaRPr lang="en-US" dirty="0"/>
          </a:p>
        </p:txBody>
      </p:sp>
      <p:sp>
        <p:nvSpPr>
          <p:cNvPr id="4" name="Date Placeholder 3">
            <a:extLst>
              <a:ext uri="{FF2B5EF4-FFF2-40B4-BE49-F238E27FC236}">
                <a16:creationId xmlns:a16="http://schemas.microsoft.com/office/drawing/2014/main" id="{53E63AA6-44F5-2780-9764-D721038752A9}"/>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spTree>
    <p:extLst>
      <p:ext uri="{BB962C8B-B14F-4D97-AF65-F5344CB8AC3E}">
        <p14:creationId xmlns:p14="http://schemas.microsoft.com/office/powerpoint/2010/main" val="4090463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7D6E08C-EF9D-B7F7-4735-2BBF87EFD844}"/>
              </a:ext>
            </a:extLst>
          </p:cNvPr>
          <p:cNvSpPr>
            <a:spLocks noGrp="1"/>
          </p:cNvSpPr>
          <p:nvPr>
            <p:ph type="dt" sz="half" idx="10"/>
          </p:nvPr>
        </p:nvSpPr>
        <p:spPr>
          <a:xfrm>
            <a:off x="230281" y="47627"/>
            <a:ext cx="3421343" cy="365125"/>
          </a:xfrm>
        </p:spPr>
        <p:txBody>
          <a:bodyPr/>
          <a:lstStyle>
            <a:lvl1pPr>
              <a:defRPr sz="1400">
                <a:solidFill>
                  <a:schemeClr val="bg1"/>
                </a:solidFill>
              </a:defRPr>
            </a:lvl1pPr>
          </a:lstStyle>
          <a:p>
            <a:r>
              <a:rPr lang="en-US" dirty="0"/>
              <a:t>KHOA KINH DOANH QUỐC TẾ - MARKETING</a:t>
            </a:r>
          </a:p>
        </p:txBody>
      </p:sp>
      <p:graphicFrame>
        <p:nvGraphicFramePr>
          <p:cNvPr id="3" name="Table 2">
            <a:extLst>
              <a:ext uri="{FF2B5EF4-FFF2-40B4-BE49-F238E27FC236}">
                <a16:creationId xmlns:a16="http://schemas.microsoft.com/office/drawing/2014/main" id="{F1F0B3FE-1C13-A567-822F-14684DF740A0}"/>
              </a:ext>
            </a:extLst>
          </p:cNvPr>
          <p:cNvGraphicFramePr>
            <a:graphicFrameLocks noGrp="1"/>
          </p:cNvGraphicFramePr>
          <p:nvPr>
            <p:extLst>
              <p:ext uri="{D42A27DB-BD31-4B8C-83A1-F6EECF244321}">
                <p14:modId xmlns:p14="http://schemas.microsoft.com/office/powerpoint/2010/main" val="2195393084"/>
              </p:ext>
            </p:extLst>
          </p:nvPr>
        </p:nvGraphicFramePr>
        <p:xfrm>
          <a:off x="295732" y="782878"/>
          <a:ext cx="8373648" cy="5839224"/>
        </p:xfrm>
        <a:graphic>
          <a:graphicData uri="http://schemas.openxmlformats.org/drawingml/2006/table">
            <a:tbl>
              <a:tblPr firstRow="1" firstCol="1" bandRow="1">
                <a:tableStyleId>{5C22544A-7EE6-4342-B048-85BDC9FD1C3A}</a:tableStyleId>
              </a:tblPr>
              <a:tblGrid>
                <a:gridCol w="860039">
                  <a:extLst>
                    <a:ext uri="{9D8B030D-6E8A-4147-A177-3AD203B41FA5}">
                      <a16:colId xmlns:a16="http://schemas.microsoft.com/office/drawing/2014/main" val="4108487508"/>
                    </a:ext>
                  </a:extLst>
                </a:gridCol>
                <a:gridCol w="448930">
                  <a:extLst>
                    <a:ext uri="{9D8B030D-6E8A-4147-A177-3AD203B41FA5}">
                      <a16:colId xmlns:a16="http://schemas.microsoft.com/office/drawing/2014/main" val="1530633353"/>
                    </a:ext>
                  </a:extLst>
                </a:gridCol>
                <a:gridCol w="393200">
                  <a:extLst>
                    <a:ext uri="{9D8B030D-6E8A-4147-A177-3AD203B41FA5}">
                      <a16:colId xmlns:a16="http://schemas.microsoft.com/office/drawing/2014/main" val="862102575"/>
                    </a:ext>
                  </a:extLst>
                </a:gridCol>
                <a:gridCol w="3580125">
                  <a:extLst>
                    <a:ext uri="{9D8B030D-6E8A-4147-A177-3AD203B41FA5}">
                      <a16:colId xmlns:a16="http://schemas.microsoft.com/office/drawing/2014/main" val="2015606716"/>
                    </a:ext>
                  </a:extLst>
                </a:gridCol>
                <a:gridCol w="2313009">
                  <a:extLst>
                    <a:ext uri="{9D8B030D-6E8A-4147-A177-3AD203B41FA5}">
                      <a16:colId xmlns:a16="http://schemas.microsoft.com/office/drawing/2014/main" val="3614127553"/>
                    </a:ext>
                  </a:extLst>
                </a:gridCol>
                <a:gridCol w="778345">
                  <a:extLst>
                    <a:ext uri="{9D8B030D-6E8A-4147-A177-3AD203B41FA5}">
                      <a16:colId xmlns:a16="http://schemas.microsoft.com/office/drawing/2014/main" val="3877886253"/>
                    </a:ext>
                  </a:extLst>
                </a:gridCol>
              </a:tblGrid>
              <a:tr h="327556">
                <a:tc>
                  <a:txBody>
                    <a:bodyPr/>
                    <a:lstStyle/>
                    <a:p>
                      <a:endParaRPr lang="en-US" sz="1000">
                        <a:effectLst/>
                        <a:latin typeface="Times New Roman" panose="02020603050405020304" pitchFamily="18" charset="0"/>
                      </a:endParaRPr>
                    </a:p>
                  </a:txBody>
                  <a:tcPr marL="27310" marR="27310" marT="0" marB="0" anchor="ctr"/>
                </a:tc>
                <a:tc>
                  <a:txBody>
                    <a:bodyPr/>
                    <a:lstStyle/>
                    <a:p>
                      <a:pPr marL="0" marR="0" algn="ctr">
                        <a:lnSpc>
                          <a:spcPct val="150000"/>
                        </a:lnSpc>
                        <a:spcBef>
                          <a:spcPts val="0"/>
                        </a:spcBef>
                        <a:spcAft>
                          <a:spcPts val="0"/>
                        </a:spcAft>
                      </a:pPr>
                      <a:r>
                        <a:rPr lang="en-US" sz="1000">
                          <a:effectLst/>
                        </a:rPr>
                        <a:t>Từ</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a:effectLst/>
                        </a:rPr>
                        <a:t>Đến</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err="1">
                          <a:effectLst/>
                        </a:rPr>
                        <a:t>Tóm</a:t>
                      </a:r>
                      <a:r>
                        <a:rPr lang="en-US" sz="1000" dirty="0">
                          <a:effectLst/>
                        </a:rPr>
                        <a:t> </a:t>
                      </a:r>
                      <a:r>
                        <a:rPr lang="en-US" sz="1000" dirty="0" err="1">
                          <a:effectLst/>
                        </a:rPr>
                        <a:t>tắt</a:t>
                      </a:r>
                      <a:r>
                        <a:rPr lang="en-US" sz="1000" dirty="0">
                          <a:effectLst/>
                        </a:rPr>
                        <a:t> </a:t>
                      </a:r>
                      <a:r>
                        <a:rPr lang="en-US" sz="1000" dirty="0" err="1">
                          <a:effectLst/>
                        </a:rPr>
                        <a:t>công</a:t>
                      </a:r>
                      <a:r>
                        <a:rPr lang="en-US" sz="1000" dirty="0">
                          <a:effectLst/>
                        </a:rPr>
                        <a:t> </a:t>
                      </a:r>
                      <a:r>
                        <a:rPr lang="en-US" sz="1000" dirty="0" err="1">
                          <a:effectLst/>
                        </a:rPr>
                        <a:t>việc</a:t>
                      </a:r>
                      <a:r>
                        <a:rPr lang="en-US" sz="1000" dirty="0">
                          <a:effectLst/>
                        </a:rPr>
                        <a:t> </a:t>
                      </a:r>
                      <a:r>
                        <a:rPr lang="en-US" sz="1000" dirty="0" err="1">
                          <a:effectLst/>
                        </a:rPr>
                        <a:t>chính</a:t>
                      </a:r>
                      <a:r>
                        <a:rPr lang="en-US" sz="1000" dirty="0">
                          <a:effectLst/>
                        </a:rPr>
                        <a:t> </a:t>
                      </a:r>
                      <a:r>
                        <a:rPr lang="en-US" sz="1000" dirty="0" err="1">
                          <a:effectLst/>
                        </a:rPr>
                        <a:t>trong</a:t>
                      </a:r>
                      <a:r>
                        <a:rPr lang="en-US" sz="1000" dirty="0">
                          <a:effectLst/>
                        </a:rPr>
                        <a:t> </a:t>
                      </a:r>
                      <a:r>
                        <a:rPr lang="en-US" sz="1000" dirty="0" err="1">
                          <a:effectLst/>
                        </a:rPr>
                        <a:t>tuần</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err="1">
                          <a:effectLst/>
                        </a:rPr>
                        <a:t>Nộp</a:t>
                      </a:r>
                      <a:r>
                        <a:rPr lang="en-US" sz="1000" dirty="0">
                          <a:effectLst/>
                        </a:rPr>
                        <a:t> </a:t>
                      </a:r>
                      <a:r>
                        <a:rPr lang="en-US" sz="1000" dirty="0" err="1">
                          <a:effectLst/>
                        </a:rPr>
                        <a:t>bài</a:t>
                      </a:r>
                      <a:r>
                        <a:rPr lang="en-US" sz="1000" dirty="0">
                          <a:effectLst/>
                        </a:rPr>
                        <a:t> </a:t>
                      </a:r>
                      <a:r>
                        <a:rPr lang="en-US" sz="1000" dirty="0" err="1">
                          <a:effectLst/>
                        </a:rPr>
                        <a:t>vào</a:t>
                      </a:r>
                      <a:r>
                        <a:rPr lang="en-US" sz="1000" dirty="0">
                          <a:effectLst/>
                        </a:rPr>
                        <a:t> </a:t>
                      </a:r>
                      <a:r>
                        <a:rPr lang="en-US" sz="1000" dirty="0" err="1">
                          <a:effectLst/>
                        </a:rPr>
                        <a:t>cuối</a:t>
                      </a:r>
                      <a:r>
                        <a:rPr lang="en-US" sz="1000" dirty="0">
                          <a:effectLst/>
                        </a:rPr>
                        <a:t> </a:t>
                      </a:r>
                      <a:r>
                        <a:rPr lang="en-US" sz="1000" dirty="0" err="1">
                          <a:effectLst/>
                        </a:rPr>
                        <a:t>mỗi</a:t>
                      </a:r>
                      <a:r>
                        <a:rPr lang="en-US" sz="1000" dirty="0">
                          <a:effectLst/>
                        </a:rPr>
                        <a:t> </a:t>
                      </a:r>
                      <a:r>
                        <a:rPr lang="en-US" sz="1000" dirty="0" err="1">
                          <a:effectLst/>
                        </a:rPr>
                        <a:t>tuần</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a:effectLst/>
                        </a:rPr>
                        <a:t>Mốc nộp bài</a:t>
                      </a:r>
                      <a:endParaRPr lang="en-US" sz="1050">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931263492"/>
                  </a:ext>
                </a:extLst>
              </a:tr>
              <a:tr h="668725">
                <a:tc>
                  <a:txBody>
                    <a:bodyPr/>
                    <a:lstStyle/>
                    <a:p>
                      <a:pPr marL="0" marR="0">
                        <a:lnSpc>
                          <a:spcPct val="150000"/>
                        </a:lnSpc>
                        <a:spcBef>
                          <a:spcPts val="0"/>
                        </a:spcBef>
                        <a:spcAft>
                          <a:spcPts val="0"/>
                        </a:spcAft>
                      </a:pPr>
                      <a:r>
                        <a:rPr lang="en-US" sz="1000" dirty="0" err="1">
                          <a:effectLst/>
                        </a:rPr>
                        <a:t>Tuần</a:t>
                      </a:r>
                      <a:r>
                        <a:rPr lang="en-US" sz="1000" dirty="0">
                          <a:effectLst/>
                        </a:rPr>
                        <a:t> </a:t>
                      </a:r>
                      <a:r>
                        <a:rPr lang="en-US" sz="1000" dirty="0" err="1">
                          <a:effectLst/>
                        </a:rPr>
                        <a:t>Chuẩn</a:t>
                      </a:r>
                      <a:r>
                        <a:rPr lang="en-US" sz="1000" dirty="0">
                          <a:effectLst/>
                        </a:rPr>
                        <a:t> </a:t>
                      </a:r>
                      <a:r>
                        <a:rPr lang="en-US" sz="1000" dirty="0" err="1">
                          <a:effectLst/>
                        </a:rPr>
                        <a:t>bị</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28/7</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3/8</a:t>
                      </a:r>
                      <a:endParaRPr lang="en-US" sz="1050">
                        <a:effectLst/>
                        <a:latin typeface="Times New Roman" panose="02020603050405020304" pitchFamily="18" charset="0"/>
                        <a:ea typeface="Batang" panose="02030600000101010101" pitchFamily="18" charset="-127"/>
                      </a:endParaRPr>
                    </a:p>
                  </a:txBody>
                  <a:tcPr marL="27310" marR="27310" marT="0" marB="0" anchor="ctr"/>
                </a:tc>
                <a:tc gridSpan="2">
                  <a:txBody>
                    <a:bodyPr/>
                    <a:lstStyle/>
                    <a:p>
                      <a:pPr marL="0" marR="0">
                        <a:lnSpc>
                          <a:spcPct val="150000"/>
                        </a:lnSpc>
                        <a:spcBef>
                          <a:spcPts val="0"/>
                        </a:spcBef>
                        <a:spcAft>
                          <a:spcPts val="0"/>
                        </a:spcAft>
                      </a:pPr>
                      <a:r>
                        <a:rPr lang="en-US" sz="1000" dirty="0">
                          <a:effectLst/>
                        </a:rPr>
                        <a:t>Liên </a:t>
                      </a:r>
                      <a:r>
                        <a:rPr lang="en-US" sz="1000" dirty="0" err="1">
                          <a:effectLst/>
                        </a:rPr>
                        <a:t>hệ</a:t>
                      </a:r>
                      <a:r>
                        <a:rPr lang="en-US" sz="1000" dirty="0">
                          <a:effectLst/>
                        </a:rPr>
                        <a:t> </a:t>
                      </a:r>
                      <a:r>
                        <a:rPr lang="en-US" sz="1000" dirty="0" err="1">
                          <a:effectLst/>
                        </a:rPr>
                        <a:t>và</a:t>
                      </a:r>
                      <a:r>
                        <a:rPr lang="en-US" sz="1000" dirty="0">
                          <a:effectLst/>
                        </a:rPr>
                        <a:t> </a:t>
                      </a:r>
                      <a:r>
                        <a:rPr lang="en-US" sz="1000" dirty="0" err="1">
                          <a:effectLst/>
                        </a:rPr>
                        <a:t>tìm</a:t>
                      </a:r>
                      <a:r>
                        <a:rPr lang="en-US" sz="1000" dirty="0">
                          <a:effectLst/>
                        </a:rPr>
                        <a:t> </a:t>
                      </a:r>
                      <a:r>
                        <a:rPr lang="en-US" sz="1000" dirty="0" err="1">
                          <a:effectLst/>
                        </a:rPr>
                        <a:t>nơi</a:t>
                      </a:r>
                      <a:r>
                        <a:rPr lang="en-US" sz="1000" dirty="0">
                          <a:effectLst/>
                        </a:rPr>
                        <a:t> </a:t>
                      </a:r>
                      <a:r>
                        <a:rPr lang="en-US" sz="1000" dirty="0" err="1">
                          <a:effectLst/>
                        </a:rPr>
                        <a:t>thực</a:t>
                      </a:r>
                      <a:r>
                        <a:rPr lang="en-US" sz="1000" dirty="0">
                          <a:effectLst/>
                        </a:rPr>
                        <a:t> </a:t>
                      </a:r>
                      <a:r>
                        <a:rPr lang="en-US" sz="1000" dirty="0" err="1">
                          <a:effectLst/>
                        </a:rPr>
                        <a:t>tập</a:t>
                      </a:r>
                      <a:r>
                        <a:rPr lang="en-US" sz="1000" dirty="0">
                          <a:effectLst/>
                        </a:rPr>
                        <a:t> (</a:t>
                      </a:r>
                      <a:r>
                        <a:rPr lang="en-US" sz="1000" dirty="0" err="1">
                          <a:effectLst/>
                        </a:rPr>
                        <a:t>với</a:t>
                      </a:r>
                      <a:r>
                        <a:rPr lang="en-US" sz="1000" dirty="0">
                          <a:effectLst/>
                        </a:rPr>
                        <a:t> </a:t>
                      </a:r>
                      <a:r>
                        <a:rPr lang="en-US" sz="1000" dirty="0" err="1">
                          <a:effectLst/>
                        </a:rPr>
                        <a:t>những</a:t>
                      </a:r>
                      <a:r>
                        <a:rPr lang="en-US" sz="1000" dirty="0">
                          <a:effectLst/>
                        </a:rPr>
                        <a:t> </a:t>
                      </a:r>
                      <a:r>
                        <a:rPr lang="en-US" sz="1000" dirty="0" err="1">
                          <a:effectLst/>
                        </a:rPr>
                        <a:t>bạn</a:t>
                      </a:r>
                      <a:r>
                        <a:rPr lang="en-US" sz="1000" dirty="0">
                          <a:effectLst/>
                        </a:rPr>
                        <a:t> </a:t>
                      </a:r>
                      <a:r>
                        <a:rPr lang="en-US" sz="1000" dirty="0" err="1">
                          <a:effectLst/>
                        </a:rPr>
                        <a:t>chưa</a:t>
                      </a:r>
                      <a:r>
                        <a:rPr lang="en-US" sz="1000" dirty="0">
                          <a:effectLst/>
                        </a:rPr>
                        <a:t> </a:t>
                      </a:r>
                      <a:r>
                        <a:rPr lang="en-US" sz="1000" dirty="0" err="1">
                          <a:effectLst/>
                        </a:rPr>
                        <a:t>có</a:t>
                      </a:r>
                      <a:r>
                        <a:rPr lang="en-US" sz="1000" dirty="0">
                          <a:effectLst/>
                        </a:rPr>
                        <a:t> </a:t>
                      </a:r>
                      <a:r>
                        <a:rPr lang="en-US" sz="1000" dirty="0" err="1">
                          <a:effectLst/>
                        </a:rPr>
                        <a:t>chỗ</a:t>
                      </a:r>
                      <a:r>
                        <a:rPr lang="en-US" sz="1000" dirty="0">
                          <a:effectLst/>
                        </a:rPr>
                        <a:t> </a:t>
                      </a:r>
                      <a:r>
                        <a:rPr lang="en-US" sz="1000" dirty="0" err="1">
                          <a:effectLst/>
                        </a:rPr>
                        <a:t>thực</a:t>
                      </a:r>
                      <a:r>
                        <a:rPr lang="en-US" sz="1000" dirty="0">
                          <a:effectLst/>
                        </a:rPr>
                        <a:t> </a:t>
                      </a:r>
                      <a:r>
                        <a:rPr lang="en-US" sz="1000" dirty="0" err="1">
                          <a:effectLst/>
                        </a:rPr>
                        <a:t>tập</a:t>
                      </a:r>
                      <a:r>
                        <a:rPr lang="en-US" sz="1000" dirty="0">
                          <a:effectLst/>
                        </a:rPr>
                        <a:t>). </a:t>
                      </a:r>
                      <a:br>
                        <a:rPr lang="en-US" sz="1000" dirty="0">
                          <a:effectLst/>
                        </a:rPr>
                      </a:br>
                      <a:r>
                        <a:rPr lang="en-US" sz="1000" dirty="0" err="1">
                          <a:effectLst/>
                        </a:rPr>
                        <a:t>Lên</a:t>
                      </a:r>
                      <a:r>
                        <a:rPr lang="en-US" sz="1000" dirty="0">
                          <a:effectLst/>
                        </a:rPr>
                        <a:t> </a:t>
                      </a:r>
                      <a:r>
                        <a:rPr lang="en-US" sz="1000" dirty="0" err="1">
                          <a:effectLst/>
                        </a:rPr>
                        <a:t>kế</a:t>
                      </a:r>
                      <a:r>
                        <a:rPr lang="en-US" sz="1000" dirty="0">
                          <a:effectLst/>
                        </a:rPr>
                        <a:t> </a:t>
                      </a:r>
                      <a:r>
                        <a:rPr lang="en-US" sz="1000" dirty="0" err="1">
                          <a:effectLst/>
                        </a:rPr>
                        <a:t>hoạch</a:t>
                      </a:r>
                      <a:r>
                        <a:rPr lang="en-US" sz="1000" dirty="0">
                          <a:effectLst/>
                        </a:rPr>
                        <a:t> </a:t>
                      </a:r>
                      <a:r>
                        <a:rPr lang="en-US" sz="1000" dirty="0" err="1">
                          <a:effectLst/>
                        </a:rPr>
                        <a:t>định</a:t>
                      </a:r>
                      <a:r>
                        <a:rPr lang="en-US" sz="1000" dirty="0">
                          <a:effectLst/>
                        </a:rPr>
                        <a:t> </a:t>
                      </a:r>
                      <a:r>
                        <a:rPr lang="en-US" sz="1000" dirty="0" err="1">
                          <a:effectLst/>
                        </a:rPr>
                        <a:t>hướng</a:t>
                      </a:r>
                      <a:r>
                        <a:rPr lang="en-US" sz="1000" dirty="0">
                          <a:effectLst/>
                        </a:rPr>
                        <a:t> </a:t>
                      </a:r>
                      <a:r>
                        <a:rPr lang="en-US" sz="1000" dirty="0" err="1">
                          <a:effectLst/>
                        </a:rPr>
                        <a:t>thực</a:t>
                      </a:r>
                      <a:r>
                        <a:rPr lang="en-US" sz="1000" dirty="0">
                          <a:effectLst/>
                        </a:rPr>
                        <a:t> </a:t>
                      </a:r>
                      <a:r>
                        <a:rPr lang="en-US" sz="1000" dirty="0" err="1">
                          <a:effectLst/>
                        </a:rPr>
                        <a:t>tập</a:t>
                      </a:r>
                      <a:r>
                        <a:rPr lang="en-US" sz="1000" dirty="0">
                          <a:effectLst/>
                        </a:rPr>
                        <a:t> </a:t>
                      </a:r>
                      <a:r>
                        <a:rPr lang="en-US" sz="1000" dirty="0" err="1">
                          <a:effectLst/>
                        </a:rPr>
                        <a:t>tốt</a:t>
                      </a:r>
                      <a:r>
                        <a:rPr lang="en-US" sz="1000" dirty="0">
                          <a:effectLst/>
                        </a:rPr>
                        <a:t> </a:t>
                      </a:r>
                      <a:r>
                        <a:rPr lang="en-US" sz="1000" dirty="0" err="1">
                          <a:effectLst/>
                        </a:rPr>
                        <a:t>nghiệp</a:t>
                      </a:r>
                      <a:r>
                        <a:rPr lang="en-US" sz="1000" dirty="0">
                          <a:effectLst/>
                        </a:rPr>
                        <a:t>. </a:t>
                      </a:r>
                      <a:r>
                        <a:rPr lang="en-US" sz="1000" dirty="0" err="1">
                          <a:effectLst/>
                        </a:rPr>
                        <a:t>Chọn</a:t>
                      </a:r>
                      <a:r>
                        <a:rPr lang="en-US" sz="1000" dirty="0">
                          <a:effectLst/>
                        </a:rPr>
                        <a:t> </a:t>
                      </a:r>
                      <a:r>
                        <a:rPr lang="en-US" sz="1000" dirty="0" err="1">
                          <a:effectLst/>
                        </a:rPr>
                        <a:t>lĩnh</a:t>
                      </a:r>
                      <a:r>
                        <a:rPr lang="en-US" sz="1000" dirty="0">
                          <a:effectLst/>
                        </a:rPr>
                        <a:t> </a:t>
                      </a:r>
                      <a:r>
                        <a:rPr lang="en-US" sz="1000" dirty="0" err="1">
                          <a:effectLst/>
                        </a:rPr>
                        <a:t>vực</a:t>
                      </a:r>
                      <a:r>
                        <a:rPr lang="en-US" sz="1000" dirty="0">
                          <a:effectLst/>
                        </a:rPr>
                        <a:t> </a:t>
                      </a:r>
                      <a:r>
                        <a:rPr lang="en-US" sz="1000" dirty="0" err="1">
                          <a:effectLst/>
                        </a:rPr>
                        <a:t>thực</a:t>
                      </a:r>
                      <a:r>
                        <a:rPr lang="en-US" sz="1000" dirty="0">
                          <a:effectLst/>
                        </a:rPr>
                        <a:t> </a:t>
                      </a:r>
                      <a:r>
                        <a:rPr lang="en-US" sz="1000" dirty="0" err="1">
                          <a:effectLst/>
                        </a:rPr>
                        <a:t>tập</a:t>
                      </a:r>
                      <a:r>
                        <a:rPr lang="en-US" sz="1000" dirty="0">
                          <a:effectLst/>
                        </a:rPr>
                        <a:t> </a:t>
                      </a:r>
                      <a:r>
                        <a:rPr lang="en-US" sz="1000" dirty="0" err="1">
                          <a:effectLst/>
                        </a:rPr>
                        <a:t>và</a:t>
                      </a:r>
                      <a:r>
                        <a:rPr lang="en-US" sz="1000" dirty="0">
                          <a:effectLst/>
                        </a:rPr>
                        <a:t> </a:t>
                      </a:r>
                      <a:r>
                        <a:rPr lang="en-US" sz="1000" dirty="0" err="1">
                          <a:effectLst/>
                        </a:rPr>
                        <a:t>đề</a:t>
                      </a:r>
                      <a:r>
                        <a:rPr lang="en-US" sz="1000" dirty="0">
                          <a:effectLst/>
                        </a:rPr>
                        <a:t> </a:t>
                      </a:r>
                      <a:r>
                        <a:rPr lang="en-US" sz="1000" err="1">
                          <a:effectLst/>
                        </a:rPr>
                        <a:t>tài</a:t>
                      </a:r>
                      <a:r>
                        <a:rPr lang="en-US" sz="1000">
                          <a:effectLst/>
                        </a:rPr>
                        <a:t> khóa luận. </a:t>
                      </a:r>
                      <a:r>
                        <a:rPr lang="en-US" sz="1000" dirty="0" err="1">
                          <a:effectLst/>
                        </a:rPr>
                        <a:t>Lên</a:t>
                      </a:r>
                      <a:r>
                        <a:rPr lang="en-US" sz="1000" dirty="0">
                          <a:effectLst/>
                        </a:rPr>
                        <a:t> </a:t>
                      </a:r>
                      <a:r>
                        <a:rPr lang="en-US" sz="1000" dirty="0" err="1">
                          <a:effectLst/>
                        </a:rPr>
                        <a:t>kế</a:t>
                      </a:r>
                      <a:r>
                        <a:rPr lang="en-US" sz="1000" dirty="0">
                          <a:effectLst/>
                        </a:rPr>
                        <a:t> </a:t>
                      </a:r>
                      <a:r>
                        <a:rPr lang="en-US" sz="1000" dirty="0" err="1">
                          <a:effectLst/>
                        </a:rPr>
                        <a:t>hoạch</a:t>
                      </a:r>
                      <a:r>
                        <a:rPr lang="en-US" sz="1000" dirty="0">
                          <a:effectLst/>
                        </a:rPr>
                        <a:t> chi </a:t>
                      </a:r>
                      <a:r>
                        <a:rPr lang="en-US" sz="1000" dirty="0" err="1">
                          <a:effectLst/>
                        </a:rPr>
                        <a:t>tiết</a:t>
                      </a:r>
                      <a:r>
                        <a:rPr lang="en-US" sz="1000" dirty="0">
                          <a:effectLst/>
                        </a:rPr>
                        <a:t> </a:t>
                      </a:r>
                      <a:r>
                        <a:rPr lang="en-US" sz="1000" dirty="0" err="1">
                          <a:effectLst/>
                        </a:rPr>
                        <a:t>tập</a:t>
                      </a:r>
                      <a:r>
                        <a:rPr lang="en-US" sz="1000" dirty="0">
                          <a:effectLst/>
                        </a:rPr>
                        <a:t> </a:t>
                      </a:r>
                      <a:r>
                        <a:rPr lang="en-US" sz="1000" dirty="0" err="1">
                          <a:effectLst/>
                        </a:rPr>
                        <a:t>tốt</a:t>
                      </a:r>
                      <a:r>
                        <a:rPr lang="en-US" sz="1000" dirty="0">
                          <a:effectLst/>
                        </a:rPr>
                        <a:t> </a:t>
                      </a:r>
                      <a:r>
                        <a:rPr lang="en-US" sz="1000" dirty="0" err="1">
                          <a:effectLst/>
                        </a:rPr>
                        <a:t>nghiệp</a:t>
                      </a:r>
                      <a:r>
                        <a:rPr lang="en-US" sz="1000" dirty="0">
                          <a:effectLst/>
                        </a:rPr>
                        <a:t>. </a:t>
                      </a:r>
                      <a:r>
                        <a:rPr lang="en-US" sz="1000" b="1" dirty="0" err="1">
                          <a:effectLst/>
                        </a:rPr>
                        <a:t>Gặp</a:t>
                      </a:r>
                      <a:r>
                        <a:rPr lang="en-US" sz="1000" b="1" dirty="0">
                          <a:effectLst/>
                        </a:rPr>
                        <a:t> </a:t>
                      </a:r>
                      <a:r>
                        <a:rPr lang="en-US" sz="1000" b="1" dirty="0" err="1">
                          <a:effectLst/>
                        </a:rPr>
                        <a:t>giảng</a:t>
                      </a:r>
                      <a:r>
                        <a:rPr lang="en-US" sz="1000" b="1" dirty="0">
                          <a:effectLst/>
                        </a:rPr>
                        <a:t> </a:t>
                      </a:r>
                      <a:r>
                        <a:rPr lang="en-US" sz="1000" b="1" dirty="0" err="1">
                          <a:effectLst/>
                        </a:rPr>
                        <a:t>viên</a:t>
                      </a:r>
                      <a:r>
                        <a:rPr lang="en-US" sz="1000" b="1" dirty="0">
                          <a:effectLst/>
                        </a:rPr>
                        <a:t> </a:t>
                      </a:r>
                      <a:r>
                        <a:rPr lang="en-US" sz="1000" b="1" dirty="0" err="1">
                          <a:effectLst/>
                        </a:rPr>
                        <a:t>buổi</a:t>
                      </a:r>
                      <a:r>
                        <a:rPr lang="en-US" sz="1000" b="1" dirty="0">
                          <a:effectLst/>
                        </a:rPr>
                        <a:t> 1.   </a:t>
                      </a:r>
                      <a:endParaRPr lang="en-US" sz="1050" b="1" dirty="0">
                        <a:effectLst/>
                        <a:latin typeface="Times New Roman" panose="02020603050405020304" pitchFamily="18" charset="0"/>
                        <a:ea typeface="Batang" panose="02030600000101010101" pitchFamily="18" charset="-127"/>
                      </a:endParaRPr>
                    </a:p>
                  </a:txBody>
                  <a:tcPr marL="27310" marR="27310" marT="0" marB="0" anchor="ctr"/>
                </a:tc>
                <a:tc hMerge="1">
                  <a:txBody>
                    <a:bodyPr/>
                    <a:lstStyle/>
                    <a:p>
                      <a:endParaRPr lang="en-US"/>
                    </a:p>
                  </a:txBody>
                  <a:tcPr/>
                </a:tc>
                <a:tc>
                  <a:txBody>
                    <a:bodyPr/>
                    <a:lstStyle/>
                    <a:p>
                      <a:pPr marL="0" marR="0">
                        <a:lnSpc>
                          <a:spcPct val="150000"/>
                        </a:lnSpc>
                        <a:spcBef>
                          <a:spcPts val="0"/>
                        </a:spcBef>
                        <a:spcAft>
                          <a:spcPts val="0"/>
                        </a:spcAft>
                      </a:pPr>
                      <a:r>
                        <a:rPr lang="en-US" sz="1000">
                          <a:effectLst/>
                        </a:rPr>
                        <a:t> </a:t>
                      </a:r>
                      <a:endParaRPr lang="en-US" sz="1050">
                        <a:effectLst/>
                        <a:latin typeface="Times New Roman" panose="02020603050405020304" pitchFamily="18" charset="0"/>
                        <a:ea typeface="Batang" panose="02030600000101010101" pitchFamily="18" charset="-127"/>
                      </a:endParaRPr>
                    </a:p>
                  </a:txBody>
                  <a:tcPr marL="27310" marR="27310" marT="0" marB="0" anchor="b"/>
                </a:tc>
                <a:extLst>
                  <a:ext uri="{0D108BD9-81ED-4DB2-BD59-A6C34878D82A}">
                    <a16:rowId xmlns:a16="http://schemas.microsoft.com/office/drawing/2014/main" val="459512601"/>
                  </a:ext>
                </a:extLst>
              </a:tr>
              <a:tr h="426404">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1</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4/8</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10/8</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dirty="0" err="1">
                          <a:effectLst/>
                        </a:rPr>
                        <a:t>Bắt</a:t>
                      </a:r>
                      <a:r>
                        <a:rPr lang="en-US" sz="1000" dirty="0">
                          <a:effectLst/>
                        </a:rPr>
                        <a:t> </a:t>
                      </a:r>
                      <a:r>
                        <a:rPr lang="en-US" sz="1000" dirty="0" err="1">
                          <a:effectLst/>
                        </a:rPr>
                        <a:t>đầu</a:t>
                      </a:r>
                      <a:r>
                        <a:rPr lang="en-US" sz="1000" dirty="0">
                          <a:effectLst/>
                        </a:rPr>
                        <a:t> </a:t>
                      </a:r>
                      <a:r>
                        <a:rPr lang="en-US" sz="1000" dirty="0" err="1">
                          <a:effectLst/>
                        </a:rPr>
                        <a:t>thực</a:t>
                      </a:r>
                      <a:r>
                        <a:rPr lang="en-US" sz="1000" dirty="0">
                          <a:effectLst/>
                        </a:rPr>
                        <a:t> </a:t>
                      </a:r>
                      <a:r>
                        <a:rPr lang="en-US" sz="1000" dirty="0" err="1">
                          <a:effectLst/>
                        </a:rPr>
                        <a:t>tập</a:t>
                      </a:r>
                      <a:r>
                        <a:rPr lang="en-US" sz="1000" dirty="0">
                          <a:effectLst/>
                        </a:rPr>
                        <a:t>; </a:t>
                      </a:r>
                      <a:r>
                        <a:rPr lang="en-US" sz="1000" dirty="0" err="1">
                          <a:effectLst/>
                        </a:rPr>
                        <a:t>Bắt</a:t>
                      </a:r>
                      <a:r>
                        <a:rPr lang="en-US" sz="1000" dirty="0">
                          <a:effectLst/>
                        </a:rPr>
                        <a:t> </a:t>
                      </a:r>
                      <a:r>
                        <a:rPr lang="en-US" sz="1000" dirty="0" err="1">
                          <a:effectLst/>
                        </a:rPr>
                        <a:t>đầu</a:t>
                      </a:r>
                      <a:r>
                        <a:rPr lang="en-US" sz="1000" dirty="0">
                          <a:effectLst/>
                        </a:rPr>
                        <a:t> </a:t>
                      </a:r>
                      <a:r>
                        <a:rPr lang="en-US" sz="1000" dirty="0" err="1">
                          <a:effectLst/>
                        </a:rPr>
                        <a:t>viết</a:t>
                      </a:r>
                      <a:r>
                        <a:rPr lang="en-US" sz="1000" dirty="0">
                          <a:effectLst/>
                        </a:rPr>
                        <a:t> </a:t>
                      </a:r>
                      <a:r>
                        <a:rPr lang="en-US" sz="1000" dirty="0" err="1">
                          <a:effectLst/>
                        </a:rPr>
                        <a:t>nhật</a:t>
                      </a:r>
                      <a:r>
                        <a:rPr lang="en-US" sz="1000" dirty="0">
                          <a:effectLst/>
                        </a:rPr>
                        <a:t> </a:t>
                      </a:r>
                      <a:r>
                        <a:rPr lang="en-US" sz="1000" dirty="0" err="1">
                          <a:effectLst/>
                        </a:rPr>
                        <a:t>ký</a:t>
                      </a:r>
                      <a:r>
                        <a:rPr lang="en-US" sz="1000" dirty="0">
                          <a:effectLst/>
                        </a:rPr>
                        <a:t> </a:t>
                      </a:r>
                      <a:r>
                        <a:rPr lang="en-US" sz="1000" dirty="0" err="1">
                          <a:effectLst/>
                        </a:rPr>
                        <a:t>thực</a:t>
                      </a:r>
                      <a:r>
                        <a:rPr lang="en-US" sz="1000" dirty="0">
                          <a:effectLst/>
                        </a:rPr>
                        <a:t> </a:t>
                      </a:r>
                      <a:r>
                        <a:rPr lang="en-US" sz="1000" dirty="0" err="1">
                          <a:effectLst/>
                        </a:rPr>
                        <a:t>tập</a:t>
                      </a:r>
                      <a:r>
                        <a:rPr lang="en-US" sz="1000" dirty="0">
                          <a:effectLst/>
                        </a:rPr>
                        <a:t>.</a:t>
                      </a:r>
                      <a:endParaRPr lang="en-US" sz="1050" dirty="0">
                        <a:effectLst/>
                      </a:endParaRPr>
                    </a:p>
                    <a:p>
                      <a:pPr marL="0" marR="0">
                        <a:lnSpc>
                          <a:spcPct val="150000"/>
                        </a:lnSpc>
                        <a:spcBef>
                          <a:spcPts val="0"/>
                        </a:spcBef>
                        <a:spcAft>
                          <a:spcPts val="0"/>
                        </a:spcAft>
                      </a:pPr>
                      <a:r>
                        <a:rPr lang="en-US" sz="1000" dirty="0" err="1">
                          <a:effectLst/>
                        </a:rPr>
                        <a:t>Viết</a:t>
                      </a:r>
                      <a:r>
                        <a:rPr lang="en-US" sz="1000" dirty="0">
                          <a:effectLst/>
                        </a:rPr>
                        <a:t> </a:t>
                      </a:r>
                      <a:r>
                        <a:rPr lang="en-US" sz="1000" dirty="0" err="1">
                          <a:effectLst/>
                        </a:rPr>
                        <a:t>đề</a:t>
                      </a:r>
                      <a:r>
                        <a:rPr lang="en-US" sz="1000" dirty="0">
                          <a:effectLst/>
                        </a:rPr>
                        <a:t> </a:t>
                      </a:r>
                      <a:r>
                        <a:rPr lang="en-US" sz="1000" dirty="0" err="1">
                          <a:effectLst/>
                        </a:rPr>
                        <a:t>cương</a:t>
                      </a:r>
                      <a:r>
                        <a:rPr lang="en-US" sz="1000" dirty="0">
                          <a:effectLst/>
                        </a:rPr>
                        <a:t> chi </a:t>
                      </a:r>
                      <a:r>
                        <a:rPr lang="en-US" sz="1000" dirty="0" err="1">
                          <a:effectLst/>
                        </a:rPr>
                        <a:t>tiết</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dirty="0" err="1">
                          <a:effectLst/>
                        </a:rPr>
                        <a:t>Nộp</a:t>
                      </a:r>
                      <a:r>
                        <a:rPr lang="en-US" sz="1000" dirty="0">
                          <a:effectLst/>
                        </a:rPr>
                        <a:t> </a:t>
                      </a:r>
                      <a:r>
                        <a:rPr lang="en-US" sz="1000" dirty="0" err="1">
                          <a:effectLst/>
                        </a:rPr>
                        <a:t>đề</a:t>
                      </a:r>
                      <a:r>
                        <a:rPr lang="en-US" sz="1000" dirty="0">
                          <a:effectLst/>
                        </a:rPr>
                        <a:t> </a:t>
                      </a:r>
                      <a:r>
                        <a:rPr lang="en-US" sz="1000" dirty="0" err="1">
                          <a:effectLst/>
                        </a:rPr>
                        <a:t>cương</a:t>
                      </a:r>
                      <a:r>
                        <a:rPr lang="en-US" sz="1000" dirty="0">
                          <a:effectLst/>
                        </a:rPr>
                        <a:t> chi </a:t>
                      </a:r>
                      <a:r>
                        <a:rPr lang="en-US" sz="1000" dirty="0" err="1">
                          <a:effectLst/>
                        </a:rPr>
                        <a:t>tiết</a:t>
                      </a:r>
                      <a:r>
                        <a:rPr lang="en-US" sz="1000" dirty="0">
                          <a:effectLst/>
                        </a:rPr>
                        <a:t> (</a:t>
                      </a:r>
                      <a:r>
                        <a:rPr lang="en-US" sz="1000" dirty="0" err="1">
                          <a:effectLst/>
                        </a:rPr>
                        <a:t>Bản</a:t>
                      </a:r>
                      <a:r>
                        <a:rPr lang="en-US" sz="1000" dirty="0">
                          <a:effectLst/>
                        </a:rPr>
                        <a:t> </a:t>
                      </a:r>
                      <a:r>
                        <a:rPr lang="en-US" sz="1000" dirty="0" err="1">
                          <a:effectLst/>
                        </a:rPr>
                        <a:t>nháp</a:t>
                      </a:r>
                      <a:r>
                        <a:rPr lang="en-US" sz="1000" dirty="0">
                          <a:effectLst/>
                        </a:rPr>
                        <a:t>)</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7/8</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1654390762"/>
                  </a:ext>
                </a:extLst>
              </a:tr>
              <a:tr h="651650">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2</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11/8</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17/8</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dirty="0" err="1">
                          <a:effectLst/>
                        </a:rPr>
                        <a:t>Thực</a:t>
                      </a:r>
                      <a:r>
                        <a:rPr lang="en-US" sz="1000" dirty="0">
                          <a:effectLst/>
                        </a:rPr>
                        <a:t> </a:t>
                      </a:r>
                      <a:r>
                        <a:rPr lang="en-US" sz="1000" dirty="0" err="1">
                          <a:effectLst/>
                        </a:rPr>
                        <a:t>tập</a:t>
                      </a:r>
                      <a:r>
                        <a:rPr lang="en-US" sz="1000" dirty="0">
                          <a:effectLst/>
                        </a:rPr>
                        <a:t> </a:t>
                      </a:r>
                      <a:r>
                        <a:rPr lang="en-US" sz="1000" dirty="0" err="1">
                          <a:effectLst/>
                        </a:rPr>
                        <a:t>tại</a:t>
                      </a:r>
                      <a:r>
                        <a:rPr lang="en-US" sz="1000" dirty="0">
                          <a:effectLst/>
                        </a:rPr>
                        <a:t> </a:t>
                      </a:r>
                      <a:r>
                        <a:rPr lang="en-US" sz="1000" dirty="0" err="1">
                          <a:effectLst/>
                        </a:rPr>
                        <a:t>công</a:t>
                      </a:r>
                      <a:r>
                        <a:rPr lang="en-US" sz="1000" dirty="0">
                          <a:effectLst/>
                        </a:rPr>
                        <a:t> ty.</a:t>
                      </a:r>
                      <a:endParaRPr lang="en-US" sz="1050" dirty="0">
                        <a:effectLst/>
                      </a:endParaRPr>
                    </a:p>
                    <a:p>
                      <a:pPr marL="0" marR="0">
                        <a:lnSpc>
                          <a:spcPct val="150000"/>
                        </a:lnSpc>
                        <a:spcBef>
                          <a:spcPts val="0"/>
                        </a:spcBef>
                        <a:spcAft>
                          <a:spcPts val="0"/>
                        </a:spcAft>
                      </a:pPr>
                      <a:r>
                        <a:rPr lang="en-US" sz="1000" b="1" dirty="0" err="1">
                          <a:effectLst/>
                        </a:rPr>
                        <a:t>Gặp</a:t>
                      </a:r>
                      <a:r>
                        <a:rPr lang="en-US" sz="1000" b="1" dirty="0">
                          <a:effectLst/>
                        </a:rPr>
                        <a:t> </a:t>
                      </a:r>
                      <a:r>
                        <a:rPr lang="en-US" sz="1000" b="1" dirty="0" err="1">
                          <a:effectLst/>
                        </a:rPr>
                        <a:t>giảng</a:t>
                      </a:r>
                      <a:r>
                        <a:rPr lang="en-US" sz="1000" b="1" dirty="0">
                          <a:effectLst/>
                        </a:rPr>
                        <a:t> </a:t>
                      </a:r>
                      <a:r>
                        <a:rPr lang="en-US" sz="1000" b="1" dirty="0" err="1">
                          <a:effectLst/>
                        </a:rPr>
                        <a:t>viên</a:t>
                      </a:r>
                      <a:r>
                        <a:rPr lang="en-US" sz="1000" b="1" dirty="0">
                          <a:effectLst/>
                        </a:rPr>
                        <a:t> </a:t>
                      </a:r>
                      <a:r>
                        <a:rPr lang="en-US" sz="1000" b="1" dirty="0" err="1">
                          <a:effectLst/>
                        </a:rPr>
                        <a:t>buổi</a:t>
                      </a:r>
                      <a:r>
                        <a:rPr lang="en-US" sz="1000" b="1" dirty="0">
                          <a:effectLst/>
                        </a:rPr>
                        <a:t> 2.</a:t>
                      </a:r>
                      <a:endParaRPr lang="en-US" sz="1050" b="1" dirty="0">
                        <a:effectLst/>
                      </a:endParaRPr>
                    </a:p>
                    <a:p>
                      <a:pPr marL="0" marR="0">
                        <a:lnSpc>
                          <a:spcPct val="150000"/>
                        </a:lnSpc>
                        <a:spcBef>
                          <a:spcPts val="0"/>
                        </a:spcBef>
                        <a:spcAft>
                          <a:spcPts val="0"/>
                        </a:spcAft>
                      </a:pPr>
                      <a:r>
                        <a:rPr lang="en-US" sz="1000" dirty="0" err="1">
                          <a:effectLst/>
                        </a:rPr>
                        <a:t>Chỉnh</a:t>
                      </a:r>
                      <a:r>
                        <a:rPr lang="en-US" sz="1000" dirty="0">
                          <a:effectLst/>
                        </a:rPr>
                        <a:t> </a:t>
                      </a:r>
                      <a:r>
                        <a:rPr lang="en-US" sz="1000" dirty="0" err="1">
                          <a:effectLst/>
                        </a:rPr>
                        <a:t>sửa</a:t>
                      </a:r>
                      <a:r>
                        <a:rPr lang="en-US" sz="1000" dirty="0">
                          <a:effectLst/>
                        </a:rPr>
                        <a:t> </a:t>
                      </a:r>
                      <a:r>
                        <a:rPr lang="en-US" sz="1000" dirty="0" err="1">
                          <a:effectLst/>
                        </a:rPr>
                        <a:t>thêm</a:t>
                      </a:r>
                      <a:r>
                        <a:rPr lang="en-US" sz="1000" dirty="0">
                          <a:effectLst/>
                        </a:rPr>
                        <a:t> </a:t>
                      </a:r>
                      <a:r>
                        <a:rPr lang="en-US" sz="1000" dirty="0" err="1">
                          <a:effectLst/>
                        </a:rPr>
                        <a:t>đề</a:t>
                      </a:r>
                      <a:r>
                        <a:rPr lang="en-US" sz="1000" dirty="0">
                          <a:effectLst/>
                        </a:rPr>
                        <a:t> </a:t>
                      </a:r>
                      <a:r>
                        <a:rPr lang="en-US" sz="1000" dirty="0" err="1">
                          <a:effectLst/>
                        </a:rPr>
                        <a:t>cương</a:t>
                      </a:r>
                      <a:r>
                        <a:rPr lang="en-US" sz="1000" dirty="0">
                          <a:effectLst/>
                        </a:rPr>
                        <a:t> chi </a:t>
                      </a:r>
                      <a:r>
                        <a:rPr lang="en-US" sz="1000" dirty="0" err="1">
                          <a:effectLst/>
                        </a:rPr>
                        <a:t>tiết</a:t>
                      </a:r>
                      <a:r>
                        <a:rPr lang="en-US" sz="1000" dirty="0">
                          <a:effectLst/>
                        </a:rPr>
                        <a:t>. </a:t>
                      </a:r>
                      <a:r>
                        <a:rPr lang="en-US" sz="1000" dirty="0" err="1">
                          <a:effectLst/>
                        </a:rPr>
                        <a:t>Viết</a:t>
                      </a:r>
                      <a:r>
                        <a:rPr lang="en-US" sz="1000" dirty="0">
                          <a:effectLst/>
                        </a:rPr>
                        <a:t> </a:t>
                      </a:r>
                      <a:r>
                        <a:rPr lang="en-US" sz="1000" dirty="0" err="1">
                          <a:effectLst/>
                        </a:rPr>
                        <a:t>chương</a:t>
                      </a:r>
                      <a:r>
                        <a:rPr lang="en-US" sz="1000" dirty="0">
                          <a:effectLst/>
                        </a:rPr>
                        <a:t> 1</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a:effectLst/>
                        </a:rPr>
                        <a:t>Nộp đề cương chi tiết hoàn chỉnh</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14/8</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1177952321"/>
                  </a:ext>
                </a:extLst>
              </a:tr>
              <a:tr h="213834">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3</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18/8</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24/8</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a:effectLst/>
                        </a:rPr>
                        <a:t>Viết chương 1</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a:effectLst/>
                        </a:rPr>
                        <a:t>Nộp bản nháp của Chương 1</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21/8</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488971027"/>
                  </a:ext>
                </a:extLst>
              </a:tr>
              <a:tr h="426404">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4</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25/8</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31/8</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b="1" dirty="0" err="1">
                          <a:effectLst/>
                        </a:rPr>
                        <a:t>Gặp</a:t>
                      </a:r>
                      <a:r>
                        <a:rPr lang="en-US" sz="1000" b="1" dirty="0">
                          <a:effectLst/>
                        </a:rPr>
                        <a:t> </a:t>
                      </a:r>
                      <a:r>
                        <a:rPr lang="en-US" sz="1000" b="1" dirty="0" err="1">
                          <a:effectLst/>
                        </a:rPr>
                        <a:t>giảng</a:t>
                      </a:r>
                      <a:r>
                        <a:rPr lang="en-US" sz="1000" b="1" dirty="0">
                          <a:effectLst/>
                        </a:rPr>
                        <a:t> </a:t>
                      </a:r>
                      <a:r>
                        <a:rPr lang="en-US" sz="1000" b="1" dirty="0" err="1">
                          <a:effectLst/>
                        </a:rPr>
                        <a:t>viên</a:t>
                      </a:r>
                      <a:r>
                        <a:rPr lang="en-US" sz="1000" b="1" dirty="0">
                          <a:effectLst/>
                        </a:rPr>
                        <a:t> </a:t>
                      </a:r>
                      <a:r>
                        <a:rPr lang="en-US" sz="1000" b="1" dirty="0" err="1">
                          <a:effectLst/>
                        </a:rPr>
                        <a:t>buổi</a:t>
                      </a:r>
                      <a:r>
                        <a:rPr lang="en-US" sz="1000" b="1" dirty="0">
                          <a:effectLst/>
                        </a:rPr>
                        <a:t> 3. </a:t>
                      </a:r>
                      <a:r>
                        <a:rPr lang="en-US" sz="1000" dirty="0" err="1">
                          <a:effectLst/>
                        </a:rPr>
                        <a:t>Sửa</a:t>
                      </a:r>
                      <a:r>
                        <a:rPr lang="en-US" sz="1000" dirty="0">
                          <a:effectLst/>
                        </a:rPr>
                        <a:t> </a:t>
                      </a:r>
                      <a:r>
                        <a:rPr lang="en-US" sz="1000" dirty="0" err="1">
                          <a:effectLst/>
                        </a:rPr>
                        <a:t>chương</a:t>
                      </a:r>
                      <a:r>
                        <a:rPr lang="en-US" sz="1000" dirty="0">
                          <a:effectLst/>
                        </a:rPr>
                        <a:t> 1. </a:t>
                      </a:r>
                      <a:r>
                        <a:rPr lang="en-US" sz="1000" dirty="0" err="1">
                          <a:effectLst/>
                        </a:rPr>
                        <a:t>Viết</a:t>
                      </a:r>
                      <a:r>
                        <a:rPr lang="en-US" sz="1000" dirty="0">
                          <a:effectLst/>
                        </a:rPr>
                        <a:t> </a:t>
                      </a:r>
                      <a:r>
                        <a:rPr lang="en-US" sz="1000" dirty="0" err="1">
                          <a:effectLst/>
                        </a:rPr>
                        <a:t>chương</a:t>
                      </a:r>
                      <a:r>
                        <a:rPr lang="en-US" sz="1000" dirty="0">
                          <a:effectLst/>
                        </a:rPr>
                        <a:t> 2 (</a:t>
                      </a:r>
                      <a:r>
                        <a:rPr lang="en-US" sz="1000" dirty="0" err="1">
                          <a:effectLst/>
                        </a:rPr>
                        <a:t>Phần</a:t>
                      </a:r>
                      <a:r>
                        <a:rPr lang="en-US" sz="1000" dirty="0">
                          <a:effectLst/>
                        </a:rPr>
                        <a:t> </a:t>
                      </a:r>
                      <a:r>
                        <a:rPr lang="en-US" sz="1000" dirty="0" err="1">
                          <a:effectLst/>
                        </a:rPr>
                        <a:t>phân</a:t>
                      </a:r>
                      <a:r>
                        <a:rPr lang="en-US" sz="1000" dirty="0">
                          <a:effectLst/>
                        </a:rPr>
                        <a:t> </a:t>
                      </a:r>
                      <a:r>
                        <a:rPr lang="en-US" sz="1000" dirty="0" err="1">
                          <a:effectLst/>
                        </a:rPr>
                        <a:t>tích</a:t>
                      </a:r>
                      <a:r>
                        <a:rPr lang="en-US" sz="1000" dirty="0">
                          <a:effectLst/>
                        </a:rPr>
                        <a:t> </a:t>
                      </a:r>
                      <a:r>
                        <a:rPr lang="en-US" sz="1000" dirty="0" err="1">
                          <a:effectLst/>
                        </a:rPr>
                        <a:t>tình</a:t>
                      </a:r>
                      <a:r>
                        <a:rPr lang="en-US" sz="1000" dirty="0">
                          <a:effectLst/>
                        </a:rPr>
                        <a:t> </a:t>
                      </a:r>
                      <a:r>
                        <a:rPr lang="en-US" sz="1000" dirty="0" err="1">
                          <a:effectLst/>
                        </a:rPr>
                        <a:t>hình</a:t>
                      </a:r>
                      <a:r>
                        <a:rPr lang="en-US" sz="1000" dirty="0">
                          <a:effectLst/>
                        </a:rPr>
                        <a:t>)</a:t>
                      </a:r>
                      <a:endParaRPr lang="en-US" sz="1050" dirty="0">
                        <a:effectLst/>
                        <a:latin typeface="Times New Roman" panose="02020603050405020304" pitchFamily="18" charset="0"/>
                        <a:ea typeface="Batang" panose="02030600000101010101" pitchFamily="18" charset="-127"/>
                      </a:endParaRPr>
                    </a:p>
                  </a:txBody>
                  <a:tcPr marL="27310" marR="27310" marT="0" marB="0"/>
                </a:tc>
                <a:tc>
                  <a:txBody>
                    <a:bodyPr/>
                    <a:lstStyle/>
                    <a:p>
                      <a:pPr marL="0" marR="0">
                        <a:lnSpc>
                          <a:spcPct val="150000"/>
                        </a:lnSpc>
                        <a:spcBef>
                          <a:spcPts val="0"/>
                        </a:spcBef>
                        <a:spcAft>
                          <a:spcPts val="0"/>
                        </a:spcAft>
                      </a:pPr>
                      <a:r>
                        <a:rPr lang="en-US" sz="1000">
                          <a:effectLst/>
                        </a:rPr>
                        <a:t>Nộp bản chính của Chương 1 (Đã sửa)</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28/8</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307030216"/>
                  </a:ext>
                </a:extLst>
              </a:tr>
              <a:tr h="249846">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5</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7/9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endParaRPr lang="en-US" sz="1000">
                        <a:effectLst/>
                        <a:latin typeface="Times New Roman" panose="02020603050405020304" pitchFamily="18" charset="0"/>
                      </a:endParaRPr>
                    </a:p>
                  </a:txBody>
                  <a:tcPr marL="27310" marR="27310" marT="0" marB="0" anchor="ctr"/>
                </a:tc>
                <a:tc>
                  <a:txBody>
                    <a:bodyPr/>
                    <a:lstStyle/>
                    <a:p>
                      <a:pPr marL="0" marR="0">
                        <a:lnSpc>
                          <a:spcPct val="150000"/>
                        </a:lnSpc>
                        <a:spcBef>
                          <a:spcPts val="0"/>
                        </a:spcBef>
                        <a:spcAft>
                          <a:spcPts val="0"/>
                        </a:spcAft>
                      </a:pPr>
                      <a:r>
                        <a:rPr lang="en-US" sz="1000">
                          <a:effectLst/>
                        </a:rPr>
                        <a:t>Nộp bản nháp - Chương 1+2 (2.1+2.2)</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4/9</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4168846625"/>
                  </a:ext>
                </a:extLst>
              </a:tr>
              <a:tr h="651650">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6</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8/9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14/9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a:effectLst/>
                        </a:rPr>
                        <a:t>Viết chương 2 - Phương pháp Nghiên cứu (Mục 2.3).  Chỉnh sửa lại phần phân tích tình hình. Chưa cần viết kết quả nghiên cứu. Có thể nêu những kết quả bước đầu.</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dirty="0" err="1">
                          <a:effectLst/>
                        </a:rPr>
                        <a:t>Nộp</a:t>
                      </a:r>
                      <a:r>
                        <a:rPr lang="en-US" sz="1000" dirty="0">
                          <a:effectLst/>
                        </a:rPr>
                        <a:t> </a:t>
                      </a:r>
                      <a:r>
                        <a:rPr lang="en-US" sz="1000" dirty="0" err="1">
                          <a:effectLst/>
                        </a:rPr>
                        <a:t>bản</a:t>
                      </a:r>
                      <a:r>
                        <a:rPr lang="en-US" sz="1000" dirty="0">
                          <a:effectLst/>
                        </a:rPr>
                        <a:t> </a:t>
                      </a:r>
                      <a:r>
                        <a:rPr lang="en-US" sz="1000" dirty="0" err="1">
                          <a:effectLst/>
                        </a:rPr>
                        <a:t>nháp</a:t>
                      </a:r>
                      <a:r>
                        <a:rPr lang="en-US" sz="1000" dirty="0">
                          <a:effectLst/>
                        </a:rPr>
                        <a:t> </a:t>
                      </a:r>
                      <a:r>
                        <a:rPr lang="en-US" sz="1000" dirty="0" err="1">
                          <a:effectLst/>
                        </a:rPr>
                        <a:t>có</a:t>
                      </a:r>
                      <a:r>
                        <a:rPr lang="en-US" sz="1000" dirty="0">
                          <a:effectLst/>
                        </a:rPr>
                        <a:t> 2.1, 2.2, 2.3 </a:t>
                      </a:r>
                      <a:r>
                        <a:rPr lang="en-US" sz="1000" dirty="0" err="1">
                          <a:effectLst/>
                        </a:rPr>
                        <a:t>và</a:t>
                      </a:r>
                      <a:r>
                        <a:rPr lang="en-US" sz="1000" dirty="0">
                          <a:effectLst/>
                        </a:rPr>
                        <a:t> 2.4 (</a:t>
                      </a:r>
                      <a:r>
                        <a:rPr lang="en-US" sz="1000" dirty="0" err="1">
                          <a:effectLst/>
                        </a:rPr>
                        <a:t>nếu</a:t>
                      </a:r>
                      <a:r>
                        <a:rPr lang="en-US" sz="1000" dirty="0">
                          <a:effectLst/>
                        </a:rPr>
                        <a:t> </a:t>
                      </a:r>
                      <a:r>
                        <a:rPr lang="en-US" sz="1000" dirty="0" err="1">
                          <a:effectLst/>
                        </a:rPr>
                        <a:t>đã</a:t>
                      </a:r>
                      <a:r>
                        <a:rPr lang="en-US" sz="1000" dirty="0">
                          <a:effectLst/>
                        </a:rPr>
                        <a:t> </a:t>
                      </a:r>
                      <a:r>
                        <a:rPr lang="en-US" sz="1000" dirty="0" err="1">
                          <a:effectLst/>
                        </a:rPr>
                        <a:t>hoàn</a:t>
                      </a:r>
                      <a:r>
                        <a:rPr lang="en-US" sz="1000" dirty="0">
                          <a:effectLst/>
                        </a:rPr>
                        <a:t> </a:t>
                      </a:r>
                      <a:r>
                        <a:rPr lang="en-US" sz="1000" dirty="0" err="1">
                          <a:effectLst/>
                        </a:rPr>
                        <a:t>thành</a:t>
                      </a:r>
                      <a:r>
                        <a:rPr lang="en-US" sz="1000" dirty="0">
                          <a:effectLst/>
                        </a:rPr>
                        <a:t> </a:t>
                      </a:r>
                      <a:r>
                        <a:rPr lang="en-US" sz="1000" dirty="0" err="1">
                          <a:effectLst/>
                        </a:rPr>
                        <a:t>kết</a:t>
                      </a:r>
                      <a:r>
                        <a:rPr lang="en-US" sz="1000" dirty="0">
                          <a:effectLst/>
                        </a:rPr>
                        <a:t> </a:t>
                      </a:r>
                      <a:r>
                        <a:rPr lang="en-US" sz="1000" dirty="0" err="1">
                          <a:effectLst/>
                        </a:rPr>
                        <a:t>quả</a:t>
                      </a:r>
                      <a:r>
                        <a:rPr lang="en-US" sz="1000" dirty="0">
                          <a:effectLst/>
                        </a:rPr>
                        <a:t>)</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11/9</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2192789618"/>
                  </a:ext>
                </a:extLst>
              </a:tr>
              <a:tr h="441280">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7</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15/9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21/9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b="1" dirty="0" err="1">
                          <a:effectLst/>
                        </a:rPr>
                        <a:t>Gặp</a:t>
                      </a:r>
                      <a:r>
                        <a:rPr lang="en-US" sz="1000" b="1" dirty="0">
                          <a:effectLst/>
                        </a:rPr>
                        <a:t> </a:t>
                      </a:r>
                      <a:r>
                        <a:rPr lang="en-US" sz="1000" b="1" dirty="0" err="1">
                          <a:effectLst/>
                        </a:rPr>
                        <a:t>giảng</a:t>
                      </a:r>
                      <a:r>
                        <a:rPr lang="en-US" sz="1000" b="1" dirty="0">
                          <a:effectLst/>
                        </a:rPr>
                        <a:t> </a:t>
                      </a:r>
                      <a:r>
                        <a:rPr lang="en-US" sz="1000" b="1" dirty="0" err="1">
                          <a:effectLst/>
                        </a:rPr>
                        <a:t>viên</a:t>
                      </a:r>
                      <a:r>
                        <a:rPr lang="en-US" sz="1000" b="1" dirty="0">
                          <a:effectLst/>
                        </a:rPr>
                        <a:t> </a:t>
                      </a:r>
                      <a:r>
                        <a:rPr lang="en-US" sz="1000" b="1" dirty="0" err="1">
                          <a:effectLst/>
                        </a:rPr>
                        <a:t>buổi</a:t>
                      </a:r>
                      <a:r>
                        <a:rPr lang="en-US" sz="1000" b="1" dirty="0">
                          <a:effectLst/>
                        </a:rPr>
                        <a:t> 4</a:t>
                      </a:r>
                      <a:br>
                        <a:rPr lang="en-US" sz="1000" dirty="0">
                          <a:effectLst/>
                        </a:rPr>
                      </a:br>
                      <a:r>
                        <a:rPr lang="en-US" sz="1000" dirty="0" err="1">
                          <a:effectLst/>
                        </a:rPr>
                        <a:t>Chỉnh</a:t>
                      </a:r>
                      <a:r>
                        <a:rPr lang="en-US" sz="1000" dirty="0">
                          <a:effectLst/>
                        </a:rPr>
                        <a:t> </a:t>
                      </a:r>
                      <a:r>
                        <a:rPr lang="en-US" sz="1000" dirty="0" err="1">
                          <a:effectLst/>
                        </a:rPr>
                        <a:t>sửa</a:t>
                      </a:r>
                      <a:r>
                        <a:rPr lang="en-US" sz="1000" dirty="0">
                          <a:effectLst/>
                        </a:rPr>
                        <a:t> </a:t>
                      </a:r>
                      <a:r>
                        <a:rPr lang="en-US" sz="1000" dirty="0" err="1">
                          <a:effectLst/>
                        </a:rPr>
                        <a:t>Chương</a:t>
                      </a:r>
                      <a:r>
                        <a:rPr lang="en-US" sz="1000" dirty="0">
                          <a:effectLst/>
                        </a:rPr>
                        <a:t> 2. </a:t>
                      </a:r>
                      <a:r>
                        <a:rPr lang="en-US" sz="1000" dirty="0" err="1">
                          <a:effectLst/>
                        </a:rPr>
                        <a:t>Bắt</a:t>
                      </a:r>
                      <a:r>
                        <a:rPr lang="en-US" sz="1000" dirty="0">
                          <a:effectLst/>
                        </a:rPr>
                        <a:t> </a:t>
                      </a:r>
                      <a:r>
                        <a:rPr lang="en-US" sz="1000" dirty="0" err="1">
                          <a:effectLst/>
                        </a:rPr>
                        <a:t>đầu</a:t>
                      </a:r>
                      <a:r>
                        <a:rPr lang="en-US" sz="1000" dirty="0">
                          <a:effectLst/>
                        </a:rPr>
                        <a:t> </a:t>
                      </a:r>
                      <a:r>
                        <a:rPr lang="en-US" sz="1000" dirty="0" err="1">
                          <a:effectLst/>
                        </a:rPr>
                        <a:t>hoàn</a:t>
                      </a:r>
                      <a:r>
                        <a:rPr lang="en-US" sz="1000" dirty="0">
                          <a:effectLst/>
                        </a:rPr>
                        <a:t> </a:t>
                      </a:r>
                      <a:r>
                        <a:rPr lang="en-US" sz="1000" dirty="0" err="1">
                          <a:effectLst/>
                        </a:rPr>
                        <a:t>thiện</a:t>
                      </a:r>
                      <a:r>
                        <a:rPr lang="en-US" sz="1000" dirty="0">
                          <a:effectLst/>
                        </a:rPr>
                        <a:t> </a:t>
                      </a:r>
                      <a:r>
                        <a:rPr lang="en-US" sz="1000" dirty="0" err="1">
                          <a:effectLst/>
                        </a:rPr>
                        <a:t>phần</a:t>
                      </a:r>
                      <a:r>
                        <a:rPr lang="en-US" sz="1000" dirty="0">
                          <a:effectLst/>
                        </a:rPr>
                        <a:t> </a:t>
                      </a:r>
                      <a:r>
                        <a:rPr lang="en-US" sz="1000" dirty="0" err="1">
                          <a:effectLst/>
                        </a:rPr>
                        <a:t>Kết</a:t>
                      </a:r>
                      <a:r>
                        <a:rPr lang="en-US" sz="1000" dirty="0">
                          <a:effectLst/>
                        </a:rPr>
                        <a:t> </a:t>
                      </a:r>
                      <a:r>
                        <a:rPr lang="en-US" sz="1000" dirty="0" err="1">
                          <a:effectLst/>
                        </a:rPr>
                        <a:t>quả</a:t>
                      </a:r>
                      <a:r>
                        <a:rPr lang="en-US" sz="1000" dirty="0">
                          <a:effectLst/>
                        </a:rPr>
                        <a:t> </a:t>
                      </a:r>
                      <a:r>
                        <a:rPr lang="en-US" sz="1000" dirty="0" err="1">
                          <a:effectLst/>
                        </a:rPr>
                        <a:t>nghiên</a:t>
                      </a:r>
                      <a:r>
                        <a:rPr lang="en-US" sz="1000" dirty="0">
                          <a:effectLst/>
                        </a:rPr>
                        <a:t> </a:t>
                      </a:r>
                      <a:r>
                        <a:rPr lang="en-US" sz="1000" dirty="0" err="1">
                          <a:effectLst/>
                        </a:rPr>
                        <a:t>cứu</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l">
                        <a:lnSpc>
                          <a:spcPct val="150000"/>
                        </a:lnSpc>
                        <a:spcBef>
                          <a:spcPts val="0"/>
                        </a:spcBef>
                        <a:spcAft>
                          <a:spcPts val="0"/>
                        </a:spcAft>
                      </a:pPr>
                      <a:r>
                        <a:rPr lang="en-US" sz="1000" dirty="0">
                          <a:effectLst/>
                        </a:rPr>
                        <a:t>Hoàn </a:t>
                      </a:r>
                      <a:r>
                        <a:rPr lang="en-US" sz="1000" dirty="0" err="1">
                          <a:effectLst/>
                        </a:rPr>
                        <a:t>chỉnh</a:t>
                      </a:r>
                      <a:r>
                        <a:rPr lang="en-US" sz="1000" dirty="0">
                          <a:effectLst/>
                        </a:rPr>
                        <a:t> </a:t>
                      </a:r>
                      <a:r>
                        <a:rPr lang="en-US" sz="1000" dirty="0" err="1">
                          <a:effectLst/>
                        </a:rPr>
                        <a:t>chương</a:t>
                      </a:r>
                      <a:r>
                        <a:rPr lang="en-US" sz="1000" dirty="0">
                          <a:effectLst/>
                        </a:rPr>
                        <a:t> 2. </a:t>
                      </a:r>
                      <a:r>
                        <a:rPr lang="en-US" sz="1000" dirty="0" err="1">
                          <a:effectLst/>
                        </a:rPr>
                        <a:t>Viết</a:t>
                      </a:r>
                      <a:r>
                        <a:rPr lang="en-US" sz="1000" dirty="0">
                          <a:effectLst/>
                        </a:rPr>
                        <a:t> </a:t>
                      </a:r>
                      <a:r>
                        <a:rPr lang="en-US" sz="1000" dirty="0" err="1">
                          <a:effectLst/>
                        </a:rPr>
                        <a:t>Chương</a:t>
                      </a:r>
                      <a:r>
                        <a:rPr lang="en-US" sz="1000" dirty="0">
                          <a:effectLst/>
                        </a:rPr>
                        <a:t> 3</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18/9</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1889211116"/>
                  </a:ext>
                </a:extLst>
              </a:tr>
              <a:tr h="232615">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8</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22/9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28/9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a:effectLst/>
                        </a:rPr>
                        <a:t>Viết Chương 3</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a:effectLst/>
                        </a:rPr>
                        <a:t>Nộp bản nháp Chương 3</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25/9</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40189751"/>
                  </a:ext>
                </a:extLst>
              </a:tr>
              <a:tr h="426404">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9</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29/9</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5/10</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b="1" dirty="0" err="1">
                          <a:effectLst/>
                        </a:rPr>
                        <a:t>Gặp</a:t>
                      </a:r>
                      <a:r>
                        <a:rPr lang="en-US" sz="1000" b="1" dirty="0">
                          <a:effectLst/>
                        </a:rPr>
                        <a:t> </a:t>
                      </a:r>
                      <a:r>
                        <a:rPr lang="en-US" sz="1000" b="1" dirty="0" err="1">
                          <a:effectLst/>
                        </a:rPr>
                        <a:t>giảng</a:t>
                      </a:r>
                      <a:r>
                        <a:rPr lang="en-US" sz="1000" b="1" dirty="0">
                          <a:effectLst/>
                        </a:rPr>
                        <a:t> </a:t>
                      </a:r>
                      <a:r>
                        <a:rPr lang="en-US" sz="1000" b="1" dirty="0" err="1">
                          <a:effectLst/>
                        </a:rPr>
                        <a:t>viên</a:t>
                      </a:r>
                      <a:r>
                        <a:rPr lang="en-US" sz="1000" b="1" dirty="0">
                          <a:effectLst/>
                        </a:rPr>
                        <a:t> </a:t>
                      </a:r>
                      <a:r>
                        <a:rPr lang="en-US" sz="1000" b="1" dirty="0" err="1">
                          <a:effectLst/>
                        </a:rPr>
                        <a:t>buổi</a:t>
                      </a:r>
                      <a:r>
                        <a:rPr lang="en-US" sz="1000" b="1" dirty="0">
                          <a:effectLst/>
                        </a:rPr>
                        <a:t> 5. </a:t>
                      </a:r>
                      <a:r>
                        <a:rPr lang="en-US" sz="1000" dirty="0" err="1">
                          <a:effectLst/>
                        </a:rPr>
                        <a:t>Sửa</a:t>
                      </a:r>
                      <a:r>
                        <a:rPr lang="en-US" sz="1000" dirty="0">
                          <a:effectLst/>
                        </a:rPr>
                        <a:t> </a:t>
                      </a:r>
                      <a:r>
                        <a:rPr lang="en-US" sz="1000" dirty="0" err="1">
                          <a:effectLst/>
                        </a:rPr>
                        <a:t>bản</a:t>
                      </a:r>
                      <a:r>
                        <a:rPr lang="en-US" sz="1000" dirty="0">
                          <a:effectLst/>
                        </a:rPr>
                        <a:t> </a:t>
                      </a:r>
                      <a:r>
                        <a:rPr lang="en-US" sz="1000" dirty="0" err="1">
                          <a:effectLst/>
                        </a:rPr>
                        <a:t>nháp</a:t>
                      </a:r>
                      <a:r>
                        <a:rPr lang="en-US" sz="1000" dirty="0">
                          <a:effectLst/>
                        </a:rPr>
                        <a:t> </a:t>
                      </a:r>
                      <a:r>
                        <a:rPr lang="en-US" sz="1000" dirty="0" err="1">
                          <a:effectLst/>
                        </a:rPr>
                        <a:t>Chương</a:t>
                      </a:r>
                      <a:r>
                        <a:rPr lang="en-US" sz="1000" dirty="0">
                          <a:effectLst/>
                        </a:rPr>
                        <a:t> 3.</a:t>
                      </a:r>
                      <a:br>
                        <a:rPr lang="en-US" sz="1000" dirty="0">
                          <a:effectLst/>
                        </a:rPr>
                      </a:br>
                      <a:r>
                        <a:rPr lang="en-US" sz="1000" dirty="0" err="1">
                          <a:effectLst/>
                        </a:rPr>
                        <a:t>Viết</a:t>
                      </a:r>
                      <a:r>
                        <a:rPr lang="en-US" sz="1000" dirty="0">
                          <a:effectLst/>
                        </a:rPr>
                        <a:t> </a:t>
                      </a:r>
                      <a:r>
                        <a:rPr lang="en-US" sz="1000" dirty="0" err="1">
                          <a:effectLst/>
                        </a:rPr>
                        <a:t>Mở</a:t>
                      </a:r>
                      <a:r>
                        <a:rPr lang="en-US" sz="1000" dirty="0">
                          <a:effectLst/>
                        </a:rPr>
                        <a:t> </a:t>
                      </a:r>
                      <a:r>
                        <a:rPr lang="en-US" sz="1000" dirty="0" err="1">
                          <a:effectLst/>
                        </a:rPr>
                        <a:t>đầu</a:t>
                      </a:r>
                      <a:r>
                        <a:rPr lang="en-US" sz="1000" dirty="0">
                          <a:effectLst/>
                        </a:rPr>
                        <a:t> </a:t>
                      </a:r>
                      <a:r>
                        <a:rPr lang="en-US" sz="1000" dirty="0" err="1">
                          <a:effectLst/>
                        </a:rPr>
                        <a:t>và</a:t>
                      </a:r>
                      <a:r>
                        <a:rPr lang="en-US" sz="1000" dirty="0">
                          <a:effectLst/>
                        </a:rPr>
                        <a:t> </a:t>
                      </a:r>
                      <a:r>
                        <a:rPr lang="en-US" sz="1000" dirty="0" err="1">
                          <a:effectLst/>
                        </a:rPr>
                        <a:t>Kết</a:t>
                      </a:r>
                      <a:r>
                        <a:rPr lang="en-US" sz="1000" dirty="0">
                          <a:effectLst/>
                        </a:rPr>
                        <a:t> </a:t>
                      </a:r>
                      <a:r>
                        <a:rPr lang="en-US" sz="1000" dirty="0" err="1">
                          <a:effectLst/>
                        </a:rPr>
                        <a:t>luận</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a:effectLst/>
                        </a:rPr>
                        <a:t>Nộp bản Khóa luận lần 1</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dirty="0">
                          <a:solidFill>
                            <a:srgbClr val="C00000"/>
                          </a:solidFill>
                          <a:effectLst/>
                        </a:rPr>
                        <a:t>2/10</a:t>
                      </a:r>
                      <a:endParaRPr lang="en-US" sz="1050" dirty="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2337006110"/>
                  </a:ext>
                </a:extLst>
              </a:tr>
              <a:tr h="387692">
                <a:tc>
                  <a:txBody>
                    <a:bodyPr/>
                    <a:lstStyle/>
                    <a:p>
                      <a:pPr marL="0" marR="0">
                        <a:lnSpc>
                          <a:spcPct val="150000"/>
                        </a:lnSpc>
                        <a:spcBef>
                          <a:spcPts val="0"/>
                        </a:spcBef>
                        <a:spcAft>
                          <a:spcPts val="0"/>
                        </a:spcAft>
                      </a:pPr>
                      <a:r>
                        <a:rPr lang="en-US" sz="1000" dirty="0" err="1">
                          <a:solidFill>
                            <a:srgbClr val="FFFF00"/>
                          </a:solidFill>
                          <a:effectLst/>
                        </a:rPr>
                        <a:t>Tuần</a:t>
                      </a:r>
                      <a:r>
                        <a:rPr lang="en-US" sz="1000" dirty="0">
                          <a:solidFill>
                            <a:srgbClr val="FFFF00"/>
                          </a:solidFill>
                          <a:effectLst/>
                        </a:rPr>
                        <a:t> 10</a:t>
                      </a:r>
                      <a:endParaRPr lang="en-US" sz="1050" dirty="0">
                        <a:solidFill>
                          <a:srgbClr val="FFFF00"/>
                        </a:solidFill>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6/10</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12/10</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b="1" dirty="0" err="1">
                          <a:effectLst/>
                        </a:rPr>
                        <a:t>Gặp</a:t>
                      </a:r>
                      <a:r>
                        <a:rPr lang="en-US" sz="1000" b="1" dirty="0">
                          <a:effectLst/>
                        </a:rPr>
                        <a:t> </a:t>
                      </a:r>
                      <a:r>
                        <a:rPr lang="en-US" sz="1000" b="1" dirty="0" err="1">
                          <a:effectLst/>
                        </a:rPr>
                        <a:t>Giảng</a:t>
                      </a:r>
                      <a:r>
                        <a:rPr lang="en-US" sz="1000" b="1" dirty="0">
                          <a:effectLst/>
                        </a:rPr>
                        <a:t> </a:t>
                      </a:r>
                      <a:r>
                        <a:rPr lang="en-US" sz="1000" b="1" dirty="0" err="1">
                          <a:effectLst/>
                        </a:rPr>
                        <a:t>viên</a:t>
                      </a:r>
                      <a:r>
                        <a:rPr lang="en-US" sz="1000" b="1" dirty="0">
                          <a:effectLst/>
                        </a:rPr>
                        <a:t> </a:t>
                      </a:r>
                      <a:r>
                        <a:rPr lang="en-US" sz="1000" b="1" dirty="0" err="1">
                          <a:effectLst/>
                        </a:rPr>
                        <a:t>buổi</a:t>
                      </a:r>
                      <a:r>
                        <a:rPr lang="en-US" sz="1000" b="1" dirty="0">
                          <a:effectLst/>
                        </a:rPr>
                        <a:t> 6 </a:t>
                      </a:r>
                      <a:r>
                        <a:rPr lang="en-US" sz="1000" b="0" dirty="0">
                          <a:effectLst/>
                        </a:rPr>
                        <a:t>(</a:t>
                      </a:r>
                      <a:r>
                        <a:rPr lang="en-US" sz="1000" dirty="0" err="1">
                          <a:effectLst/>
                        </a:rPr>
                        <a:t>với</a:t>
                      </a:r>
                      <a:r>
                        <a:rPr lang="en-US" sz="1000" dirty="0">
                          <a:effectLst/>
                        </a:rPr>
                        <a:t> </a:t>
                      </a:r>
                      <a:r>
                        <a:rPr lang="en-US" sz="1000" dirty="0" err="1">
                          <a:effectLst/>
                        </a:rPr>
                        <a:t>những</a:t>
                      </a:r>
                      <a:r>
                        <a:rPr lang="en-US" sz="1000" dirty="0">
                          <a:effectLst/>
                        </a:rPr>
                        <a:t> </a:t>
                      </a:r>
                      <a:r>
                        <a:rPr lang="en-US" sz="1000" dirty="0" err="1">
                          <a:effectLst/>
                        </a:rPr>
                        <a:t>bạn</a:t>
                      </a:r>
                      <a:r>
                        <a:rPr lang="en-US" sz="1000" dirty="0">
                          <a:effectLst/>
                        </a:rPr>
                        <a:t> </a:t>
                      </a:r>
                      <a:r>
                        <a:rPr lang="en-US" sz="1000" dirty="0" err="1">
                          <a:effectLst/>
                        </a:rPr>
                        <a:t>có</a:t>
                      </a:r>
                      <a:r>
                        <a:rPr lang="en-US" sz="1000" dirty="0">
                          <a:effectLst/>
                        </a:rPr>
                        <a:t> </a:t>
                      </a:r>
                      <a:r>
                        <a:rPr lang="en-US" sz="1000" dirty="0" err="1">
                          <a:effectLst/>
                        </a:rPr>
                        <a:t>bài</a:t>
                      </a:r>
                      <a:r>
                        <a:rPr lang="en-US" sz="1000" dirty="0">
                          <a:effectLst/>
                        </a:rPr>
                        <a:t> </a:t>
                      </a:r>
                      <a:r>
                        <a:rPr lang="en-US" sz="1000" dirty="0" err="1">
                          <a:effectLst/>
                        </a:rPr>
                        <a:t>chưa</a:t>
                      </a:r>
                      <a:r>
                        <a:rPr lang="en-US" sz="1000" dirty="0">
                          <a:effectLst/>
                        </a:rPr>
                        <a:t> </a:t>
                      </a:r>
                      <a:r>
                        <a:rPr lang="en-US" sz="1000" dirty="0" err="1">
                          <a:effectLst/>
                        </a:rPr>
                        <a:t>đủ</a:t>
                      </a:r>
                      <a:r>
                        <a:rPr lang="en-US" sz="1000" dirty="0">
                          <a:effectLst/>
                        </a:rPr>
                        <a:t> </a:t>
                      </a:r>
                      <a:r>
                        <a:rPr lang="en-US" sz="1000" dirty="0" err="1">
                          <a:effectLst/>
                        </a:rPr>
                        <a:t>chất</a:t>
                      </a:r>
                      <a:r>
                        <a:rPr lang="en-US" sz="1000" dirty="0">
                          <a:effectLst/>
                        </a:rPr>
                        <a:t> </a:t>
                      </a:r>
                      <a:r>
                        <a:rPr lang="en-US" sz="1000" dirty="0" err="1">
                          <a:effectLst/>
                        </a:rPr>
                        <a:t>lượng</a:t>
                      </a:r>
                      <a:r>
                        <a:rPr lang="en-US" sz="1000" dirty="0">
                          <a:effectLst/>
                        </a:rPr>
                        <a:t> </a:t>
                      </a:r>
                      <a:r>
                        <a:rPr lang="en-US" sz="1000" dirty="0" err="1">
                          <a:effectLst/>
                        </a:rPr>
                        <a:t>để</a:t>
                      </a:r>
                      <a:r>
                        <a:rPr lang="en-US" sz="1000" dirty="0">
                          <a:effectLst/>
                        </a:rPr>
                        <a:t> </a:t>
                      </a:r>
                      <a:r>
                        <a:rPr lang="en-US" sz="1000" dirty="0" err="1">
                          <a:effectLst/>
                        </a:rPr>
                        <a:t>tốt</a:t>
                      </a:r>
                      <a:r>
                        <a:rPr lang="en-US" sz="1000" dirty="0">
                          <a:effectLst/>
                        </a:rPr>
                        <a:t> </a:t>
                      </a:r>
                      <a:r>
                        <a:rPr lang="en-US" sz="1000" dirty="0" err="1">
                          <a:effectLst/>
                        </a:rPr>
                        <a:t>nghiệp</a:t>
                      </a:r>
                      <a:r>
                        <a:rPr lang="en-US" sz="1000" dirty="0">
                          <a:effectLst/>
                        </a:rPr>
                        <a:t>)</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a:effectLst/>
                        </a:rPr>
                        <a:t>Sinh viên bổ sung hoàn chỉnh bài</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ctr">
                        <a:lnSpc>
                          <a:spcPct val="150000"/>
                        </a:lnSpc>
                        <a:spcBef>
                          <a:spcPts val="0"/>
                        </a:spcBef>
                        <a:spcAft>
                          <a:spcPts val="0"/>
                        </a:spcAft>
                      </a:pPr>
                      <a:r>
                        <a:rPr lang="en-US" sz="1000">
                          <a:solidFill>
                            <a:srgbClr val="C00000"/>
                          </a:solidFill>
                          <a:effectLst/>
                        </a:rPr>
                        <a:t>12/10</a:t>
                      </a:r>
                      <a:endParaRPr lang="en-US" sz="1050">
                        <a:solidFill>
                          <a:srgbClr val="C00000"/>
                        </a:solidFill>
                        <a:effectLst/>
                        <a:latin typeface="Times New Roman" panose="02020603050405020304" pitchFamily="18" charset="0"/>
                        <a:ea typeface="Batang" panose="02030600000101010101" pitchFamily="18" charset="-127"/>
                      </a:endParaRPr>
                    </a:p>
                  </a:txBody>
                  <a:tcPr marL="27310" marR="27310" marT="0" marB="0" anchor="ctr"/>
                </a:tc>
                <a:extLst>
                  <a:ext uri="{0D108BD9-81ED-4DB2-BD59-A6C34878D82A}">
                    <a16:rowId xmlns:a16="http://schemas.microsoft.com/office/drawing/2014/main" val="144436578"/>
                  </a:ext>
                </a:extLst>
              </a:tr>
              <a:tr h="651650">
                <a:tc>
                  <a:txBody>
                    <a:bodyPr/>
                    <a:lstStyle/>
                    <a:p>
                      <a:pPr marL="0" marR="0">
                        <a:lnSpc>
                          <a:spcPct val="150000"/>
                        </a:lnSpc>
                        <a:spcBef>
                          <a:spcPts val="0"/>
                        </a:spcBef>
                        <a:spcAft>
                          <a:spcPts val="0"/>
                        </a:spcAft>
                      </a:pPr>
                      <a:r>
                        <a:rPr lang="en-US" sz="1000" dirty="0">
                          <a:effectLst/>
                        </a:rPr>
                        <a:t> </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13/10</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gn="r">
                        <a:lnSpc>
                          <a:spcPct val="150000"/>
                        </a:lnSpc>
                        <a:spcBef>
                          <a:spcPts val="0"/>
                        </a:spcBef>
                        <a:spcAft>
                          <a:spcPts val="0"/>
                        </a:spcAft>
                      </a:pPr>
                      <a:r>
                        <a:rPr lang="en-US" sz="1000">
                          <a:effectLst/>
                        </a:rPr>
                        <a:t>19/10</a:t>
                      </a:r>
                      <a:endParaRPr lang="en-US" sz="1050">
                        <a:effectLst/>
                        <a:latin typeface="Times New Roman" panose="02020603050405020304" pitchFamily="18" charset="0"/>
                        <a:ea typeface="Batang" panose="02030600000101010101" pitchFamily="18" charset="-127"/>
                      </a:endParaRPr>
                    </a:p>
                  </a:txBody>
                  <a:tcPr marL="27310" marR="27310" marT="0" marB="0" anchor="ctr"/>
                </a:tc>
                <a:tc>
                  <a:txBody>
                    <a:bodyPr/>
                    <a:lstStyle/>
                    <a:p>
                      <a:pPr marL="0" marR="0">
                        <a:lnSpc>
                          <a:spcPct val="150000"/>
                        </a:lnSpc>
                        <a:spcBef>
                          <a:spcPts val="0"/>
                        </a:spcBef>
                        <a:spcAft>
                          <a:spcPts val="0"/>
                        </a:spcAft>
                      </a:pPr>
                      <a:r>
                        <a:rPr lang="en-US" sz="1000" dirty="0">
                          <a:effectLst/>
                        </a:rPr>
                        <a:t>Hoàn </a:t>
                      </a:r>
                      <a:r>
                        <a:rPr lang="en-US" sz="1000" dirty="0" err="1">
                          <a:effectLst/>
                        </a:rPr>
                        <a:t>thiện</a:t>
                      </a:r>
                      <a:r>
                        <a:rPr lang="en-US" sz="1000" dirty="0">
                          <a:effectLst/>
                        </a:rPr>
                        <a:t> </a:t>
                      </a:r>
                      <a:r>
                        <a:rPr lang="en-US" sz="1000" dirty="0" err="1">
                          <a:effectLst/>
                        </a:rPr>
                        <a:t>bài</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gridSpan="2">
                  <a:txBody>
                    <a:bodyPr/>
                    <a:lstStyle/>
                    <a:p>
                      <a:pPr marL="0" marR="0">
                        <a:lnSpc>
                          <a:spcPct val="150000"/>
                        </a:lnSpc>
                        <a:spcBef>
                          <a:spcPts val="0"/>
                        </a:spcBef>
                        <a:spcAft>
                          <a:spcPts val="0"/>
                        </a:spcAft>
                      </a:pPr>
                      <a:r>
                        <a:rPr lang="en-US" sz="1000" dirty="0" err="1">
                          <a:effectLst/>
                        </a:rPr>
                        <a:t>Nộp</a:t>
                      </a:r>
                      <a:r>
                        <a:rPr lang="en-US" sz="1000" dirty="0">
                          <a:effectLst/>
                        </a:rPr>
                        <a:t> </a:t>
                      </a:r>
                      <a:r>
                        <a:rPr lang="en-US" sz="1000" dirty="0" err="1">
                          <a:effectLst/>
                        </a:rPr>
                        <a:t>khóa</a:t>
                      </a:r>
                      <a:r>
                        <a:rPr lang="en-US" sz="1000" dirty="0">
                          <a:effectLst/>
                        </a:rPr>
                        <a:t> </a:t>
                      </a:r>
                      <a:r>
                        <a:rPr lang="en-US" sz="1000" dirty="0" err="1">
                          <a:effectLst/>
                        </a:rPr>
                        <a:t>luận</a:t>
                      </a:r>
                      <a:r>
                        <a:rPr lang="en-US" sz="1000" dirty="0">
                          <a:effectLst/>
                        </a:rPr>
                        <a:t> </a:t>
                      </a:r>
                      <a:r>
                        <a:rPr lang="en-US" sz="1000" dirty="0" err="1">
                          <a:effectLst/>
                        </a:rPr>
                        <a:t>hoàn</a:t>
                      </a:r>
                      <a:r>
                        <a:rPr lang="en-US" sz="1000" dirty="0">
                          <a:effectLst/>
                        </a:rPr>
                        <a:t> </a:t>
                      </a:r>
                      <a:r>
                        <a:rPr lang="en-US" sz="1000" dirty="0" err="1">
                          <a:effectLst/>
                        </a:rPr>
                        <a:t>chỉnh</a:t>
                      </a:r>
                      <a:r>
                        <a:rPr lang="en-US" sz="1000" dirty="0">
                          <a:effectLst/>
                        </a:rPr>
                        <a:t> </a:t>
                      </a:r>
                      <a:r>
                        <a:rPr lang="en-US" sz="1000" dirty="0" err="1">
                          <a:effectLst/>
                        </a:rPr>
                        <a:t>lên</a:t>
                      </a:r>
                      <a:r>
                        <a:rPr lang="en-US" sz="1000" dirty="0">
                          <a:effectLst/>
                        </a:rPr>
                        <a:t> Khoa (</a:t>
                      </a:r>
                      <a:r>
                        <a:rPr lang="en-US" sz="1000" dirty="0" err="1">
                          <a:effectLst/>
                        </a:rPr>
                        <a:t>bản</a:t>
                      </a:r>
                      <a:r>
                        <a:rPr lang="en-US" sz="1000" dirty="0">
                          <a:effectLst/>
                        </a:rPr>
                        <a:t> in), </a:t>
                      </a:r>
                      <a:r>
                        <a:rPr lang="en-US" sz="1000" dirty="0" err="1">
                          <a:effectLst/>
                        </a:rPr>
                        <a:t>tải</a:t>
                      </a:r>
                      <a:r>
                        <a:rPr lang="en-US" sz="1000" dirty="0">
                          <a:effectLst/>
                        </a:rPr>
                        <a:t> </a:t>
                      </a:r>
                      <a:r>
                        <a:rPr lang="en-US" sz="1000" dirty="0" err="1">
                          <a:effectLst/>
                        </a:rPr>
                        <a:t>lên</a:t>
                      </a:r>
                      <a:r>
                        <a:rPr lang="en-US" sz="1000" dirty="0">
                          <a:effectLst/>
                        </a:rPr>
                        <a:t> </a:t>
                      </a:r>
                      <a:r>
                        <a:rPr lang="en-US" sz="1000" dirty="0" err="1">
                          <a:effectLst/>
                        </a:rPr>
                        <a:t>hệ</a:t>
                      </a:r>
                      <a:r>
                        <a:rPr lang="en-US" sz="1000" dirty="0">
                          <a:effectLst/>
                        </a:rPr>
                        <a:t> </a:t>
                      </a:r>
                      <a:r>
                        <a:rPr lang="en-US" sz="1000" dirty="0" err="1">
                          <a:effectLst/>
                        </a:rPr>
                        <a:t>thống</a:t>
                      </a:r>
                      <a:r>
                        <a:rPr lang="en-US" sz="1000" dirty="0">
                          <a:effectLst/>
                        </a:rPr>
                        <a:t> </a:t>
                      </a:r>
                      <a:r>
                        <a:rPr lang="en-US" sz="1000" dirty="0" err="1">
                          <a:effectLst/>
                        </a:rPr>
                        <a:t>trường</a:t>
                      </a:r>
                      <a:r>
                        <a:rPr lang="en-US" sz="1000" dirty="0">
                          <a:effectLst/>
                        </a:rPr>
                        <a:t> </a:t>
                      </a:r>
                      <a:r>
                        <a:rPr lang="en-US" sz="1000" dirty="0" err="1">
                          <a:effectLst/>
                        </a:rPr>
                        <a:t>và</a:t>
                      </a:r>
                      <a:r>
                        <a:rPr lang="en-US" sz="1000" dirty="0">
                          <a:effectLst/>
                        </a:rPr>
                        <a:t> email GV </a:t>
                      </a:r>
                      <a:r>
                        <a:rPr lang="en-US" sz="1000" dirty="0" err="1">
                          <a:effectLst/>
                        </a:rPr>
                        <a:t>trước</a:t>
                      </a:r>
                      <a:r>
                        <a:rPr lang="en-US" sz="1000" dirty="0">
                          <a:effectLst/>
                        </a:rPr>
                        <a:t> deadline</a:t>
                      </a:r>
                      <a:endParaRPr lang="en-US" sz="1050" dirty="0">
                        <a:effectLst/>
                        <a:latin typeface="Times New Roman" panose="02020603050405020304" pitchFamily="18" charset="0"/>
                        <a:ea typeface="Batang" panose="02030600000101010101" pitchFamily="18" charset="-127"/>
                      </a:endParaRPr>
                    </a:p>
                  </a:txBody>
                  <a:tcPr marL="27310" marR="27310" marT="0" marB="0" anchor="ctr"/>
                </a:tc>
                <a:tc hMerge="1">
                  <a:txBody>
                    <a:bodyPr/>
                    <a:lstStyle/>
                    <a:p>
                      <a:pPr marL="0" marR="0" algn="r">
                        <a:lnSpc>
                          <a:spcPct val="150000"/>
                        </a:lnSpc>
                        <a:spcBef>
                          <a:spcPts val="0"/>
                        </a:spcBef>
                        <a:spcAft>
                          <a:spcPts val="0"/>
                        </a:spcAft>
                      </a:pPr>
                      <a:r>
                        <a:rPr lang="en-US" sz="1000" dirty="0">
                          <a:effectLst/>
                        </a:rPr>
                        <a:t> </a:t>
                      </a:r>
                      <a:endParaRPr lang="en-US" sz="1050" dirty="0">
                        <a:effectLst/>
                        <a:latin typeface="Times New Roman" panose="02020603050405020304" pitchFamily="18" charset="0"/>
                        <a:ea typeface="Batang" panose="02030600000101010101" pitchFamily="18" charset="-127"/>
                      </a:endParaRPr>
                    </a:p>
                  </a:txBody>
                  <a:tcPr marL="27310" marR="27310" marT="0" marB="0" anchor="b"/>
                </a:tc>
                <a:extLst>
                  <a:ext uri="{0D108BD9-81ED-4DB2-BD59-A6C34878D82A}">
                    <a16:rowId xmlns:a16="http://schemas.microsoft.com/office/drawing/2014/main" val="2479689751"/>
                  </a:ext>
                </a:extLst>
              </a:tr>
            </a:tbl>
          </a:graphicData>
        </a:graphic>
      </p:graphicFrame>
    </p:spTree>
    <p:extLst>
      <p:ext uri="{BB962C8B-B14F-4D97-AF65-F5344CB8AC3E}">
        <p14:creationId xmlns:p14="http://schemas.microsoft.com/office/powerpoint/2010/main" val="273200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46E212-9500-4C34-86DE-BC71867BE0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9FC027-78BA-4464-9AFA-DE1AD048A20F}">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2E3ECB95-7346-4B93-9055-00403BD1105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Wisp</Template>
  <TotalTime>3</TotalTime>
  <Words>6173</Words>
  <Application>Microsoft Office PowerPoint</Application>
  <PresentationFormat>On-screen Show (4:3)</PresentationFormat>
  <Paragraphs>558</Paragraphs>
  <Slides>36</Slides>
  <Notes>8</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7" baseType="lpstr">
      <vt:lpstr>Arial</vt:lpstr>
      <vt:lpstr>Calibri</vt:lpstr>
      <vt:lpstr>Calibri Light</vt:lpstr>
      <vt:lpstr>Carlito</vt:lpstr>
      <vt:lpstr>Palatino Linotype</vt:lpstr>
      <vt:lpstr>Times</vt:lpstr>
      <vt:lpstr>Times New Roman</vt:lpstr>
      <vt:lpstr>Verdana</vt:lpstr>
      <vt:lpstr>Wingdings</vt:lpstr>
      <vt:lpstr>Office Theme</vt:lpstr>
      <vt:lpstr>Image</vt:lpstr>
      <vt:lpstr>Hướng dẫn thực hiện Khóa luận tốt nghiệp</vt:lpstr>
      <vt:lpstr>Nội dung</vt:lpstr>
      <vt:lpstr>Nội dung</vt:lpstr>
      <vt:lpstr>THỰC TẬP TỐT NGHIỆP LÀ GÌ?</vt:lpstr>
      <vt:lpstr>MỤC TIÊU CỦA THỰC TẬP TỐT NGHIỆP</vt:lpstr>
      <vt:lpstr>KẾ HOẠCH THỰC TẬP TỐT NGHIỆP </vt:lpstr>
      <vt:lpstr>HỖ TRỢ THỰC TẬP</vt:lpstr>
      <vt:lpstr>THỜI GIAN THỰC TẬP</vt:lpstr>
      <vt:lpstr>PowerPoint Presentation</vt:lpstr>
      <vt:lpstr>CHỌN NƠI THỰC TẬP</vt:lpstr>
      <vt:lpstr>VỊ TRÍ THỰC TẬP</vt:lpstr>
      <vt:lpstr>Quy định đóng dấu mộc</vt:lpstr>
      <vt:lpstr>PowerPoint Presentation</vt:lpstr>
      <vt:lpstr>Sự khác biệt chính </vt:lpstr>
      <vt:lpstr>NỘI DUNG KLTN CỦA HỌC KỲ THỰC TẾ</vt:lpstr>
      <vt:lpstr>Sơ đồ nội dung KLTN của HỌC KỲ THỰC TẾ</vt:lpstr>
      <vt:lpstr>NỘI DUNG KLTN CỦA THỰC TẬP TỐT NGHIỆP</vt:lpstr>
      <vt:lpstr>Sơ đồ nội dung KLTN của “THỰC TẬP TỐT NGHIỆP"</vt:lpstr>
      <vt:lpstr>Trang bìa</vt:lpstr>
      <vt:lpstr>PowerPoint Presentation</vt:lpstr>
      <vt:lpstr>Yêu cầu cơ bản của Nội dung chính</vt:lpstr>
      <vt:lpstr>Mở đầu (Introduction) (3 trang)</vt:lpstr>
      <vt:lpstr>Cơ sở lý thuyết (Literature review)  (5~10 trang)  </vt:lpstr>
      <vt:lpstr>Giới thiệu về doanh nghiệp (5~10 trang)</vt:lpstr>
      <vt:lpstr>GIỚI THIỆU DOANH NGHIỆP</vt:lpstr>
      <vt:lpstr>PowerPoint Presentation</vt:lpstr>
      <vt:lpstr>PHƯƠNG PHÁP VÀ CÁC BƯỚC THỰC HIỆN (Research Methodology) (~5 trang) </vt:lpstr>
      <vt:lpstr>PHƯƠNG PHÁP VÀ CÁC BƯỚC THỰC HIỆN (Research Methodology) (~5 trang) </vt:lpstr>
      <vt:lpstr>PHƯƠNG PHÁP VÀ CÁC BƯỚC THỰC HIỆN (Research Methodology) (~5 trang) </vt:lpstr>
      <vt:lpstr>PowerPoint Presentation</vt:lpstr>
      <vt:lpstr>CHƯƠNG 3. ĐỀ XUẤT GIẢI PHÁP (Recommendations) 5 ~ 10 trang</vt:lpstr>
      <vt:lpstr>Kết luận (Conclusion) (2-3 trang)</vt:lpstr>
      <vt:lpstr>Tiêu chí đánh giá Học kỳ thực tế</vt:lpstr>
      <vt:lpstr>Tiêu chí đánh giá Học kỳ thực tế</vt:lpstr>
      <vt:lpstr>Tiêu chí đánh giá KLTN của Thực tập TN</vt:lpstr>
      <vt:lpstr>Yêu cầu về APA và chống đạo văn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Canh TRINH</cp:lastModifiedBy>
  <cp:revision>2</cp:revision>
  <dcterms:created xsi:type="dcterms:W3CDTF">2020-02-21T07:52:38Z</dcterms:created>
  <dcterms:modified xsi:type="dcterms:W3CDTF">2025-08-03T09:09:01Z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